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6" r:id="rId2"/>
    <p:sldId id="271" r:id="rId3"/>
    <p:sldId id="286" r:id="rId4"/>
    <p:sldId id="270" r:id="rId5"/>
    <p:sldId id="289" r:id="rId6"/>
    <p:sldId id="266" r:id="rId7"/>
    <p:sldId id="292" r:id="rId8"/>
    <p:sldId id="290" r:id="rId9"/>
    <p:sldId id="287" r:id="rId10"/>
    <p:sldId id="279" r:id="rId11"/>
    <p:sldId id="291" r:id="rId12"/>
    <p:sldId id="282" r:id="rId13"/>
    <p:sldId id="265" r:id="rId14"/>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4">
          <p15:clr>
            <a:srgbClr val="A4A3A4"/>
          </p15:clr>
        </p15:guide>
        <p15:guide id="2" pos="38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B64"/>
    <a:srgbClr val="5E5E5E"/>
    <a:srgbClr val="5F8B6A"/>
    <a:srgbClr val="207C79"/>
    <a:srgbClr val="538C6B"/>
    <a:srgbClr val="646A89"/>
    <a:srgbClr val="575757"/>
    <a:srgbClr val="5DA2B1"/>
    <a:srgbClr val="3F8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4660"/>
  </p:normalViewPr>
  <p:slideViewPr>
    <p:cSldViewPr snapToGrid="0">
      <p:cViewPr varScale="1">
        <p:scale>
          <a:sx n="89" d="100"/>
          <a:sy n="89" d="100"/>
        </p:scale>
        <p:origin x="427" y="72"/>
      </p:cViewPr>
      <p:guideLst>
        <p:guide orient="horz" pos="2114"/>
        <p:guide pos="3856"/>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2023/3/5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9429413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miri" panose="00000500000000000000" charset="0"/>
                <a:ea typeface="Amiri" panose="00000500000000000000" charset="0"/>
                <a:cs typeface="Amiri" panose="00000500000000000000"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miri" panose="00000500000000000000" charset="0"/>
                <a:ea typeface="Amiri" panose="00000500000000000000" charset="0"/>
                <a:cs typeface="Amiri" panose="00000500000000000000" charset="0"/>
              </a:defRPr>
            </a:lvl1pPr>
          </a:lstStyle>
          <a:p>
            <a:fld id="{3CC73A6B-BB26-4B12-BFB8-2B873AE12267}" type="datetimeFigureOut">
              <a:rPr lang="zh-CN" altLang="en-US" smtClean="0"/>
              <a:t>2023/3/5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miri" panose="00000500000000000000" charset="0"/>
                <a:ea typeface="Amiri" panose="00000500000000000000" charset="0"/>
                <a:cs typeface="Amiri" panose="00000500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miri" panose="00000500000000000000" charset="0"/>
                <a:ea typeface="Amiri" panose="00000500000000000000" charset="0"/>
                <a:cs typeface="Amiri" panose="00000500000000000000" charset="0"/>
              </a:defRPr>
            </a:lvl1pPr>
          </a:lstStyle>
          <a:p>
            <a:fld id="{2E5701FA-A99B-4EA7-BD9A-49A04217BC0C}" type="slidenum">
              <a:rPr lang="zh-CN" altLang="en-US" smtClean="0"/>
              <a:t>‹#›</a:t>
            </a:fld>
            <a:endParaRPr lang="zh-CN" altLang="en-US"/>
          </a:p>
        </p:txBody>
      </p:sp>
    </p:spTree>
    <p:extLst>
      <p:ext uri="{BB962C8B-B14F-4D97-AF65-F5344CB8AC3E}">
        <p14:creationId xmlns:p14="http://schemas.microsoft.com/office/powerpoint/2010/main" val="1445686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miri" panose="00000500000000000000" charset="0"/>
        <a:ea typeface="Amiri" panose="00000500000000000000" charset="0"/>
        <a:cs typeface="Amiri" panose="00000500000000000000" charset="0"/>
      </a:defRPr>
    </a:lvl1pPr>
    <a:lvl2pPr marL="457200" algn="l" defTabSz="914400" rtl="0" eaLnBrk="1" latinLnBrk="0" hangingPunct="1">
      <a:defRPr sz="1200" kern="1200">
        <a:solidFill>
          <a:schemeClr val="tx1"/>
        </a:solidFill>
        <a:latin typeface="Amiri" panose="00000500000000000000" charset="0"/>
        <a:ea typeface="Amiri" panose="00000500000000000000" charset="0"/>
        <a:cs typeface="Amiri" panose="00000500000000000000" charset="0"/>
      </a:defRPr>
    </a:lvl2pPr>
    <a:lvl3pPr marL="914400" algn="l" defTabSz="914400" rtl="0" eaLnBrk="1" latinLnBrk="0" hangingPunct="1">
      <a:defRPr sz="1200" kern="1200">
        <a:solidFill>
          <a:schemeClr val="tx1"/>
        </a:solidFill>
        <a:latin typeface="Amiri" panose="00000500000000000000" charset="0"/>
        <a:ea typeface="Amiri" panose="00000500000000000000" charset="0"/>
        <a:cs typeface="Amiri" panose="00000500000000000000" charset="0"/>
      </a:defRPr>
    </a:lvl3pPr>
    <a:lvl4pPr marL="1371600" algn="l" defTabSz="914400" rtl="0" eaLnBrk="1" latinLnBrk="0" hangingPunct="1">
      <a:defRPr sz="1200" kern="1200">
        <a:solidFill>
          <a:schemeClr val="tx1"/>
        </a:solidFill>
        <a:latin typeface="Amiri" panose="00000500000000000000" charset="0"/>
        <a:ea typeface="Amiri" panose="00000500000000000000" charset="0"/>
        <a:cs typeface="Amiri" panose="00000500000000000000" charset="0"/>
      </a:defRPr>
    </a:lvl4pPr>
    <a:lvl5pPr marL="1828800" algn="l" defTabSz="914400" rtl="0" eaLnBrk="1" latinLnBrk="0" hangingPunct="1">
      <a:defRPr sz="1200" kern="1200">
        <a:solidFill>
          <a:schemeClr val="tx1"/>
        </a:solidFill>
        <a:latin typeface="Amiri" panose="00000500000000000000" charset="0"/>
        <a:ea typeface="Amiri" panose="00000500000000000000" charset="0"/>
        <a:cs typeface="Amiri" panose="00000500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a:t>
            </a:fld>
            <a:endParaRPr lang="zh-CN" altLang="en-US"/>
          </a:p>
        </p:txBody>
      </p:sp>
    </p:spTree>
    <p:extLst>
      <p:ext uri="{BB962C8B-B14F-4D97-AF65-F5344CB8AC3E}">
        <p14:creationId xmlns:p14="http://schemas.microsoft.com/office/powerpoint/2010/main" val="58366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a:t>
            </a:fld>
            <a:endParaRPr lang="zh-CN" altLang="en-US"/>
          </a:p>
        </p:txBody>
      </p:sp>
    </p:spTree>
    <p:extLst>
      <p:ext uri="{BB962C8B-B14F-4D97-AF65-F5344CB8AC3E}">
        <p14:creationId xmlns:p14="http://schemas.microsoft.com/office/powerpoint/2010/main" val="3083654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11</a:t>
            </a:fld>
            <a:endParaRPr lang="zh-CN" altLang="en-US"/>
          </a:p>
        </p:txBody>
      </p:sp>
    </p:spTree>
    <p:extLst>
      <p:ext uri="{BB962C8B-B14F-4D97-AF65-F5344CB8AC3E}">
        <p14:creationId xmlns:p14="http://schemas.microsoft.com/office/powerpoint/2010/main" val="1699077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12</a:t>
            </a:fld>
            <a:endParaRPr lang="zh-CN" altLang="en-US"/>
          </a:p>
        </p:txBody>
      </p:sp>
    </p:spTree>
    <p:extLst>
      <p:ext uri="{BB962C8B-B14F-4D97-AF65-F5344CB8AC3E}">
        <p14:creationId xmlns:p14="http://schemas.microsoft.com/office/powerpoint/2010/main" val="607152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13</a:t>
            </a:fld>
            <a:endParaRPr lang="zh-CN" altLang="en-US"/>
          </a:p>
        </p:txBody>
      </p:sp>
    </p:spTree>
    <p:extLst>
      <p:ext uri="{BB962C8B-B14F-4D97-AF65-F5344CB8AC3E}">
        <p14:creationId xmlns:p14="http://schemas.microsoft.com/office/powerpoint/2010/main" val="98112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a:t>
            </a:fld>
            <a:endParaRPr lang="zh-CN" altLang="en-US"/>
          </a:p>
        </p:txBody>
      </p:sp>
    </p:spTree>
    <p:extLst>
      <p:ext uri="{BB962C8B-B14F-4D97-AF65-F5344CB8AC3E}">
        <p14:creationId xmlns:p14="http://schemas.microsoft.com/office/powerpoint/2010/main" val="3917526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a:t>
            </a:fld>
            <a:endParaRPr lang="zh-CN" altLang="en-US"/>
          </a:p>
        </p:txBody>
      </p:sp>
    </p:spTree>
    <p:extLst>
      <p:ext uri="{BB962C8B-B14F-4D97-AF65-F5344CB8AC3E}">
        <p14:creationId xmlns:p14="http://schemas.microsoft.com/office/powerpoint/2010/main" val="140792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a:t>
            </a:fld>
            <a:endParaRPr lang="zh-CN" altLang="en-US"/>
          </a:p>
        </p:txBody>
      </p:sp>
    </p:spTree>
    <p:extLst>
      <p:ext uri="{BB962C8B-B14F-4D97-AF65-F5344CB8AC3E}">
        <p14:creationId xmlns:p14="http://schemas.microsoft.com/office/powerpoint/2010/main" val="3464582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a:t>
            </a:fld>
            <a:endParaRPr lang="zh-CN" altLang="en-US"/>
          </a:p>
        </p:txBody>
      </p:sp>
    </p:spTree>
    <p:extLst>
      <p:ext uri="{BB962C8B-B14F-4D97-AF65-F5344CB8AC3E}">
        <p14:creationId xmlns:p14="http://schemas.microsoft.com/office/powerpoint/2010/main" val="970177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a:t>
            </a:fld>
            <a:endParaRPr lang="zh-CN" altLang="en-US"/>
          </a:p>
        </p:txBody>
      </p:sp>
    </p:spTree>
    <p:extLst>
      <p:ext uri="{BB962C8B-B14F-4D97-AF65-F5344CB8AC3E}">
        <p14:creationId xmlns:p14="http://schemas.microsoft.com/office/powerpoint/2010/main" val="316398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a:t>
            </a:fld>
            <a:endParaRPr lang="zh-CN" altLang="en-US"/>
          </a:p>
        </p:txBody>
      </p:sp>
    </p:spTree>
    <p:extLst>
      <p:ext uri="{BB962C8B-B14F-4D97-AF65-F5344CB8AC3E}">
        <p14:creationId xmlns:p14="http://schemas.microsoft.com/office/powerpoint/2010/main" val="303676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a:t>
            </a:fld>
            <a:endParaRPr lang="zh-CN" altLang="en-US"/>
          </a:p>
        </p:txBody>
      </p:sp>
    </p:spTree>
    <p:extLst>
      <p:ext uri="{BB962C8B-B14F-4D97-AF65-F5344CB8AC3E}">
        <p14:creationId xmlns:p14="http://schemas.microsoft.com/office/powerpoint/2010/main" val="2048838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a:t>
            </a:fld>
            <a:endParaRPr lang="zh-CN" altLang="en-US"/>
          </a:p>
        </p:txBody>
      </p:sp>
    </p:spTree>
    <p:extLst>
      <p:ext uri="{BB962C8B-B14F-4D97-AF65-F5344CB8AC3E}">
        <p14:creationId xmlns:p14="http://schemas.microsoft.com/office/powerpoint/2010/main" val="851477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86BAB08-D03A-4FEF-8092-001CB785BBAB}" type="datetimeFigureOut">
              <a:rPr lang="zh-CN" altLang="en-US" smtClean="0"/>
              <a:t>2023/3/5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AB37BB-E8A6-440B-8775-2A002C97BC55}" type="slidenum">
              <a:rPr lang="zh-CN" altLang="en-US" smtClean="0"/>
              <a:t>‹#›</a:t>
            </a:fld>
            <a:endParaRPr lang="zh-CN" altLang="en-US"/>
          </a:p>
        </p:txBody>
      </p:sp>
    </p:spTree>
  </p:cSld>
  <p:clrMapOvr>
    <a:masterClrMapping/>
  </p:clrMapOvr>
  <p:transition spd="slow" advClick="0" advTm="1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miri" panose="00000500000000000000" charset="0"/>
                <a:ea typeface="Amiri" panose="00000500000000000000" charset="0"/>
                <a:cs typeface="Amiri" panose="00000500000000000000" charset="0"/>
              </a:defRPr>
            </a:lvl1pPr>
          </a:lstStyle>
          <a:p>
            <a:fld id="{F86BAB08-D03A-4FEF-8092-001CB785BBAB}" type="datetimeFigureOut">
              <a:rPr lang="zh-CN" altLang="en-US" smtClean="0"/>
              <a:t>2023/3/5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miri" panose="00000500000000000000" charset="0"/>
                <a:ea typeface="Amiri" panose="00000500000000000000" charset="0"/>
                <a:cs typeface="Amiri" panose="00000500000000000000"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miri" panose="00000500000000000000" charset="0"/>
                <a:ea typeface="Amiri" panose="00000500000000000000" charset="0"/>
                <a:cs typeface="Amiri" panose="00000500000000000000" charset="0"/>
              </a:defRPr>
            </a:lvl1pPr>
          </a:lstStyle>
          <a:p>
            <a:fld id="{B8AB37BB-E8A6-440B-8775-2A002C97BC5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1000">
    <p:push dir="u"/>
  </p:transition>
  <p:txStyles>
    <p:titleStyle>
      <a:lvl1pPr algn="l" defTabSz="914400" rtl="0" eaLnBrk="1" latinLnBrk="0" hangingPunct="1">
        <a:lnSpc>
          <a:spcPct val="90000"/>
        </a:lnSpc>
        <a:spcBef>
          <a:spcPct val="0"/>
        </a:spcBef>
        <a:buNone/>
        <a:defRPr sz="4400" kern="1200">
          <a:solidFill>
            <a:schemeClr val="tx1"/>
          </a:solidFill>
          <a:latin typeface="Amiri" panose="00000500000000000000" charset="0"/>
          <a:ea typeface="Amiri" panose="00000500000000000000" charset="0"/>
          <a:cs typeface="Amiri" panose="00000500000000000000"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miri" panose="00000500000000000000" charset="0"/>
          <a:ea typeface="Amiri" panose="00000500000000000000" charset="0"/>
          <a:cs typeface="Amiri" panose="000005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miri" panose="00000500000000000000" charset="0"/>
          <a:ea typeface="Amiri" panose="00000500000000000000" charset="0"/>
          <a:cs typeface="Amiri" panose="000005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miri" panose="00000500000000000000" charset="0"/>
          <a:ea typeface="Amiri" panose="00000500000000000000" charset="0"/>
          <a:cs typeface="Amiri" panose="000005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iri" panose="00000500000000000000" charset="0"/>
          <a:ea typeface="Amiri" panose="00000500000000000000" charset="0"/>
          <a:cs typeface="Amiri" panose="000005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iri" panose="00000500000000000000" charset="0"/>
          <a:ea typeface="Amiri" panose="00000500000000000000" charset="0"/>
          <a:cs typeface="Amiri" panose="000005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www.hurriyet.com.tr/gundem/tubitak-tan-sinyal-yayan-enkaz-kolyesi-5138861" TargetMode="External"/><Relationship Id="rId5" Type="http://schemas.openxmlformats.org/officeDocument/2006/relationships/hyperlink" Target="https://www.yenimesaj.com.tr/depremzede-fatihten-hayat-kurtaracak-bileklik-H1471465.htm" TargetMode="External"/><Relationship Id="rId4" Type="http://schemas.openxmlformats.org/officeDocument/2006/relationships/hyperlink" Target="https://www.haberturk.com/deprem-nedir-ve-nasil-olusur-fay-hatti-kirilinca-ne-olur-3563236/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83049"/>
            <a:ext cx="12192000" cy="6858000"/>
          </a:xfrm>
          <a:prstGeom prst="rect">
            <a:avLst/>
          </a:prstGeom>
        </p:spPr>
      </p:pic>
      <p:sp>
        <p:nvSpPr>
          <p:cNvPr id="4" name="文本框 3"/>
          <p:cNvSpPr txBox="1"/>
          <p:nvPr/>
        </p:nvSpPr>
        <p:spPr>
          <a:xfrm>
            <a:off x="2347821" y="1544127"/>
            <a:ext cx="7358333" cy="2062103"/>
          </a:xfrm>
          <a:prstGeom prst="rect">
            <a:avLst/>
          </a:prstGeom>
          <a:noFill/>
        </p:spPr>
        <p:txBody>
          <a:bodyPr wrap="square" rtlCol="0">
            <a:spAutoFit/>
          </a:bodyPr>
          <a:lstStyle/>
          <a:p>
            <a:pPr algn="ct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Depremi</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 </a:t>
            </a: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önlemek</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 </a:t>
            </a: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ve</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 </a:t>
            </a: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Deprem</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 </a:t>
            </a: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öncesi</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 </a:t>
            </a: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veya</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 </a:t>
            </a: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sonrasında</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 </a:t>
            </a: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alınabilecek</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 </a:t>
            </a: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önlemler</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 </a:t>
            </a:r>
            <a:r>
              <a:rPr lang="en-US" altLang="zh-CN" sz="3200" spc="300" dirty="0" err="1">
                <a:solidFill>
                  <a:schemeClr val="bg1"/>
                </a:solidFill>
                <a:latin typeface="Amiri" panose="00000500000000000000" charset="0"/>
                <a:ea typeface="Amiri" panose="00000500000000000000" charset="0"/>
                <a:cs typeface="Amiri" panose="00000500000000000000" charset="0"/>
                <a:sym typeface="+mn-lt"/>
              </a:rPr>
              <a:t>nelerdir</a:t>
            </a:r>
            <a:r>
              <a:rPr lang="en-US" altLang="zh-CN" sz="3200" spc="300" dirty="0">
                <a:solidFill>
                  <a:schemeClr val="bg1"/>
                </a:solidFill>
                <a:latin typeface="Amiri" panose="00000500000000000000" charset="0"/>
                <a:ea typeface="Amiri" panose="00000500000000000000" charset="0"/>
                <a:cs typeface="Amiri" panose="00000500000000000000" charset="0"/>
                <a:sym typeface="+mn-lt"/>
              </a:rPr>
              <a:t>?</a:t>
            </a:r>
          </a:p>
        </p:txBody>
      </p:sp>
      <p:pic>
        <p:nvPicPr>
          <p:cNvPr id="10" name="6-轻音乐-钢琴弦乐铃-欢快可爱配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2075" y="-1241425"/>
            <a:ext cx="609600" cy="609600"/>
          </a:xfrm>
          <a:prstGeom prst="rect">
            <a:avLst/>
          </a:prstGeom>
        </p:spPr>
      </p:pic>
      <p:pic>
        <p:nvPicPr>
          <p:cNvPr id="2" name="Resim 1"/>
          <p:cNvPicPr>
            <a:picLocks noChangeAspect="1"/>
          </p:cNvPicPr>
          <p:nvPr/>
        </p:nvPicPr>
        <p:blipFill>
          <a:blip r:embed="rId7"/>
          <a:stretch>
            <a:fillRect/>
          </a:stretch>
        </p:blipFill>
        <p:spPr>
          <a:xfrm>
            <a:off x="92075" y="397096"/>
            <a:ext cx="2775076" cy="1147031"/>
          </a:xfrm>
          <a:prstGeom prst="rect">
            <a:avLst/>
          </a:prstGeom>
        </p:spPr>
      </p:pic>
      <p:sp>
        <p:nvSpPr>
          <p:cNvPr id="3" name="Metin kutusu 2"/>
          <p:cNvSpPr txBox="1"/>
          <p:nvPr/>
        </p:nvSpPr>
        <p:spPr>
          <a:xfrm>
            <a:off x="4400908" y="3606230"/>
            <a:ext cx="3683479" cy="369332"/>
          </a:xfrm>
          <a:prstGeom prst="rect">
            <a:avLst/>
          </a:prstGeom>
          <a:noFill/>
        </p:spPr>
        <p:txBody>
          <a:bodyPr wrap="square" rtlCol="0">
            <a:spAutoFit/>
          </a:bodyPr>
          <a:lstStyle/>
          <a:p>
            <a:r>
              <a:rPr lang="tr-TR" dirty="0" err="1" smtClean="0"/>
              <a:t>Hazırlayan:Aslı</a:t>
            </a:r>
            <a:r>
              <a:rPr lang="tr-TR" dirty="0" smtClean="0"/>
              <a:t> Kuvvet</a:t>
            </a:r>
          </a:p>
        </p:txBody>
      </p:sp>
      <p:pic>
        <p:nvPicPr>
          <p:cNvPr id="5" name="Resim 4"/>
          <p:cNvPicPr>
            <a:picLocks noChangeAspect="1"/>
          </p:cNvPicPr>
          <p:nvPr/>
        </p:nvPicPr>
        <p:blipFill>
          <a:blip r:embed="rId8"/>
          <a:stretch>
            <a:fillRect/>
          </a:stretch>
        </p:blipFill>
        <p:spPr>
          <a:xfrm>
            <a:off x="10418604" y="402288"/>
            <a:ext cx="1597290" cy="1597290"/>
          </a:xfrm>
          <a:prstGeom prst="rect">
            <a:avLst/>
          </a:prstGeom>
        </p:spPr>
      </p:pic>
      <p:sp>
        <p:nvSpPr>
          <p:cNvPr id="7" name="Metin kutusu 6"/>
          <p:cNvSpPr txBox="1"/>
          <p:nvPr/>
        </p:nvSpPr>
        <p:spPr>
          <a:xfrm>
            <a:off x="10496969" y="502226"/>
            <a:ext cx="1787106" cy="369332"/>
          </a:xfrm>
          <a:prstGeom prst="rect">
            <a:avLst/>
          </a:prstGeom>
          <a:noFill/>
        </p:spPr>
        <p:txBody>
          <a:bodyPr wrap="square" rtlCol="0">
            <a:spAutoFit/>
          </a:bodyPr>
          <a:lstStyle/>
          <a:p>
            <a:r>
              <a:rPr lang="tr-TR" b="1" dirty="0" smtClean="0"/>
              <a:t>6.02.2023…</a:t>
            </a:r>
            <a:endParaRPr lang="tr-TR" b="1" dirty="0"/>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6" presetClass="entr" presetSubtype="21"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barn(inVertical)">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 repeatCount="indefinite" fill="remove" display="0">
                  <p:stCondLst>
                    <p:cond delay="indefinite"/>
                  </p:stCondLst>
                  <p:endCondLst>
                    <p:cond evt="onStopAudio" delay="0">
                      <p:tgtEl>
                        <p:sldTgt/>
                      </p:tgtEl>
                    </p:cond>
                  </p:endCondLst>
                </p:cTn>
                <p:tgtEl>
                  <p:spTgt spid="10"/>
                </p:tgtEl>
              </p:cMediaNode>
            </p:audio>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0"/>
            <a:ext cx="12192000" cy="6858000"/>
            <a:chOff x="0" y="0"/>
            <a:chExt cx="12192000" cy="6858000"/>
          </a:xfrm>
        </p:grpSpPr>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l="5975" t="5975" r="5975" b="5975"/>
            <a:stretch>
              <a:fillRect/>
            </a:stretch>
          </p:blipFill>
          <p:spPr>
            <a:xfrm>
              <a:off x="0" y="0"/>
              <a:ext cx="12192000" cy="6858000"/>
            </a:xfrm>
            <a:prstGeom prst="rect">
              <a:avLst/>
            </a:prstGeom>
          </p:spPr>
        </p:pic>
        <p:grpSp>
          <p:nvGrpSpPr>
            <p:cNvPr id="24" name="组合 23"/>
            <p:cNvGrpSpPr/>
            <p:nvPr/>
          </p:nvGrpSpPr>
          <p:grpSpPr>
            <a:xfrm>
              <a:off x="228600" y="218061"/>
              <a:ext cx="11734800" cy="6400865"/>
              <a:chOff x="228600" y="218061"/>
              <a:chExt cx="11734800" cy="6400865"/>
            </a:xfrm>
          </p:grpSpPr>
          <p:sp>
            <p:nvSpPr>
              <p:cNvPr id="25" name="矩形 24"/>
              <p:cNvSpPr/>
              <p:nvPr/>
            </p:nvSpPr>
            <p:spPr>
              <a:xfrm flipH="1">
                <a:off x="228600" y="1056238"/>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latin typeface="Amiri" panose="00000500000000000000" charset="0"/>
                  <a:ea typeface="Amiri" panose="00000500000000000000" charset="0"/>
                  <a:cs typeface="Amiri" panose="00000500000000000000" charset="0"/>
                </a:endParaRPr>
              </a:p>
            </p:txBody>
          </p:sp>
          <p:sp>
            <p:nvSpPr>
              <p:cNvPr id="26" name="矩形 25"/>
              <p:cNvSpPr/>
              <p:nvPr/>
            </p:nvSpPr>
            <p:spPr>
              <a:xfrm>
                <a:off x="923026" y="218061"/>
                <a:ext cx="10964173" cy="553998"/>
              </a:xfrm>
              <a:prstGeom prst="rect">
                <a:avLst/>
              </a:prstGeom>
              <a:noFill/>
            </p:spPr>
            <p:txBody>
              <a:bodyPr wrap="square">
                <a:spAutoFit/>
                <a:scene3d>
                  <a:camera prst="orthographicFront"/>
                  <a:lightRig rig="threePt" dir="t"/>
                </a:scene3d>
                <a:sp3d contourW="12700"/>
              </a:bodyPr>
              <a:lstStyle/>
              <a:p>
                <a:r>
                  <a:rPr lang="tr-TR" altLang="zh-CN" sz="3000" spc="600" dirty="0" smtClean="0">
                    <a:solidFill>
                      <a:schemeClr val="bg1"/>
                    </a:solidFill>
                    <a:latin typeface="Amiri" panose="00000500000000000000" charset="0"/>
                    <a:ea typeface="Amiri" panose="00000500000000000000" charset="0"/>
                    <a:cs typeface="Amiri" panose="00000500000000000000" charset="0"/>
                  </a:rPr>
                  <a:t>TÜBİTAK Enkaz Kolyesi Projesi</a:t>
                </a:r>
                <a:endParaRPr lang="zh-CN" altLang="en-US" sz="3000" spc="600" dirty="0">
                  <a:solidFill>
                    <a:schemeClr val="bg1"/>
                  </a:solidFill>
                  <a:latin typeface="Amiri" panose="00000500000000000000" charset="0"/>
                  <a:ea typeface="Amiri" panose="00000500000000000000" charset="0"/>
                  <a:cs typeface="Amiri" panose="00000500000000000000" charset="0"/>
                </a:endParaRPr>
              </a:p>
            </p:txBody>
          </p:sp>
        </p:grpSp>
      </p:grpSp>
      <p:grpSp>
        <p:nvGrpSpPr>
          <p:cNvPr id="7" name="Group 7"/>
          <p:cNvGrpSpPr/>
          <p:nvPr/>
        </p:nvGrpSpPr>
        <p:grpSpPr>
          <a:xfrm flipH="1">
            <a:off x="516627" y="1524285"/>
            <a:ext cx="3796008" cy="3740417"/>
            <a:chOff x="7845714" y="1736884"/>
            <a:chExt cx="3501815" cy="1942035"/>
          </a:xfrm>
        </p:grpSpPr>
        <p:grpSp>
          <p:nvGrpSpPr>
            <p:cNvPr id="8" name="Group 35"/>
            <p:cNvGrpSpPr/>
            <p:nvPr/>
          </p:nvGrpSpPr>
          <p:grpSpPr>
            <a:xfrm>
              <a:off x="7845714" y="1736884"/>
              <a:ext cx="3501815" cy="1942035"/>
              <a:chOff x="7541909" y="1631854"/>
              <a:chExt cx="4046956" cy="1942035"/>
            </a:xfrm>
          </p:grpSpPr>
          <p:sp>
            <p:nvSpPr>
              <p:cNvPr id="10" name="Rectangle 29"/>
              <p:cNvSpPr/>
              <p:nvPr/>
            </p:nvSpPr>
            <p:spPr>
              <a:xfrm>
                <a:off x="7541909" y="1631854"/>
                <a:ext cx="4046955" cy="1942035"/>
              </a:xfrm>
              <a:prstGeom prst="rect">
                <a:avLst/>
              </a:prstGeom>
              <a:noFill/>
              <a:ln w="28575">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50000"/>
                    </a:schemeClr>
                  </a:solidFill>
                  <a:latin typeface="Amiri" panose="00000500000000000000" charset="0"/>
                  <a:ea typeface="Amiri" panose="00000500000000000000" charset="0"/>
                  <a:cs typeface="Amiri" panose="00000500000000000000" charset="0"/>
                  <a:sym typeface="Amiri" panose="00000500000000000000" charset="0"/>
                </a:endParaRPr>
              </a:p>
            </p:txBody>
          </p:sp>
          <p:sp>
            <p:nvSpPr>
              <p:cNvPr id="11" name="Rectangle 33"/>
              <p:cNvSpPr/>
              <p:nvPr/>
            </p:nvSpPr>
            <p:spPr>
              <a:xfrm>
                <a:off x="7541910" y="1631855"/>
                <a:ext cx="4046955" cy="328301"/>
              </a:xfrm>
              <a:prstGeom prst="rect">
                <a:avLst/>
              </a:prstGeom>
              <a:solidFill>
                <a:srgbClr val="4E5B64"/>
              </a:solidFill>
              <a:ln>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tr-TR" b="1" dirty="0" smtClean="0">
                    <a:solidFill>
                      <a:schemeClr val="bg1"/>
                    </a:solidFill>
                    <a:latin typeface="Amiri" panose="00000500000000000000" charset="0"/>
                    <a:ea typeface="Amiri" panose="00000500000000000000" charset="0"/>
                    <a:cs typeface="Amiri" panose="00000500000000000000" charset="0"/>
                    <a:sym typeface="Amiri" panose="00000500000000000000" charset="0"/>
                  </a:rPr>
                  <a:t>Ortak Yönleri</a:t>
                </a:r>
                <a:endParaRPr lang="en-GB" b="1" dirty="0">
                  <a:solidFill>
                    <a:schemeClr val="bg1"/>
                  </a:solidFill>
                  <a:latin typeface="Amiri" panose="00000500000000000000" charset="0"/>
                  <a:ea typeface="Amiri" panose="00000500000000000000" charset="0"/>
                  <a:cs typeface="Amiri" panose="00000500000000000000" charset="0"/>
                  <a:sym typeface="Amiri" panose="00000500000000000000" charset="0"/>
                </a:endParaRPr>
              </a:p>
            </p:txBody>
          </p:sp>
        </p:grpSp>
        <p:sp>
          <p:nvSpPr>
            <p:cNvPr id="9" name="Rectangle 34"/>
            <p:cNvSpPr/>
            <p:nvPr/>
          </p:nvSpPr>
          <p:spPr>
            <a:xfrm>
              <a:off x="8039405" y="2409023"/>
              <a:ext cx="3133230" cy="135829"/>
            </a:xfrm>
            <a:prstGeom prst="rect">
              <a:avLst/>
            </a:prstGeom>
          </p:spPr>
          <p:txBody>
            <a:bodyPr wrap="square">
              <a:spAutoFit/>
            </a:bodyPr>
            <a:lstStyle/>
            <a:p>
              <a:pPr algn="ctr" eaLnBrk="1" hangingPunct="1">
                <a:spcBef>
                  <a:spcPct val="20000"/>
                </a:spcBef>
              </a:pPr>
              <a:endParaRPr lang="en-US" altLang="zh-CN" sz="1100" dirty="0">
                <a:solidFill>
                  <a:schemeClr val="bg1">
                    <a:lumMod val="50000"/>
                  </a:schemeClr>
                </a:solidFill>
                <a:latin typeface="Amiri" panose="00000500000000000000" charset="0"/>
                <a:ea typeface="Amiri" panose="00000500000000000000" charset="0"/>
                <a:cs typeface="Amiri" panose="00000500000000000000" charset="0"/>
              </a:endParaRPr>
            </a:p>
          </p:txBody>
        </p:sp>
      </p:grpSp>
      <p:pic>
        <p:nvPicPr>
          <p:cNvPr id="5" name="Resim 4"/>
          <p:cNvPicPr>
            <a:picLocks noChangeAspect="1"/>
          </p:cNvPicPr>
          <p:nvPr/>
        </p:nvPicPr>
        <p:blipFill>
          <a:blip r:embed="rId4"/>
          <a:stretch>
            <a:fillRect/>
          </a:stretch>
        </p:blipFill>
        <p:spPr>
          <a:xfrm>
            <a:off x="4579573" y="1666364"/>
            <a:ext cx="2838922" cy="3525272"/>
          </a:xfrm>
          <a:prstGeom prst="rect">
            <a:avLst/>
          </a:prstGeom>
        </p:spPr>
      </p:pic>
      <p:grpSp>
        <p:nvGrpSpPr>
          <p:cNvPr id="17" name="Group 7"/>
          <p:cNvGrpSpPr/>
          <p:nvPr/>
        </p:nvGrpSpPr>
        <p:grpSpPr>
          <a:xfrm flipH="1">
            <a:off x="7685436" y="1524284"/>
            <a:ext cx="3796008" cy="3740417"/>
            <a:chOff x="7845714" y="1736884"/>
            <a:chExt cx="3501815" cy="1942035"/>
          </a:xfrm>
        </p:grpSpPr>
        <p:grpSp>
          <p:nvGrpSpPr>
            <p:cNvPr id="18" name="Group 35"/>
            <p:cNvGrpSpPr/>
            <p:nvPr/>
          </p:nvGrpSpPr>
          <p:grpSpPr>
            <a:xfrm>
              <a:off x="7845714" y="1736884"/>
              <a:ext cx="3501815" cy="1942035"/>
              <a:chOff x="7541909" y="1631854"/>
              <a:chExt cx="4046956" cy="1942035"/>
            </a:xfrm>
          </p:grpSpPr>
          <p:sp>
            <p:nvSpPr>
              <p:cNvPr id="20" name="Rectangle 29"/>
              <p:cNvSpPr/>
              <p:nvPr/>
            </p:nvSpPr>
            <p:spPr>
              <a:xfrm>
                <a:off x="7541909" y="1631854"/>
                <a:ext cx="4046955" cy="1942035"/>
              </a:xfrm>
              <a:prstGeom prst="rect">
                <a:avLst/>
              </a:prstGeom>
              <a:noFill/>
              <a:ln w="28575">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50000"/>
                    </a:schemeClr>
                  </a:solidFill>
                  <a:latin typeface="Amiri" panose="00000500000000000000" charset="0"/>
                  <a:ea typeface="Amiri" panose="00000500000000000000" charset="0"/>
                  <a:cs typeface="Amiri" panose="00000500000000000000" charset="0"/>
                  <a:sym typeface="Amiri" panose="00000500000000000000" charset="0"/>
                </a:endParaRPr>
              </a:p>
            </p:txBody>
          </p:sp>
          <p:sp>
            <p:nvSpPr>
              <p:cNvPr id="21" name="Rectangle 33"/>
              <p:cNvSpPr/>
              <p:nvPr/>
            </p:nvSpPr>
            <p:spPr>
              <a:xfrm>
                <a:off x="7541910" y="1631855"/>
                <a:ext cx="4046955" cy="328301"/>
              </a:xfrm>
              <a:prstGeom prst="rect">
                <a:avLst/>
              </a:prstGeom>
              <a:solidFill>
                <a:srgbClr val="4E5B64"/>
              </a:solidFill>
              <a:ln>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tr-TR" b="1" dirty="0" smtClean="0">
                    <a:solidFill>
                      <a:schemeClr val="bg1"/>
                    </a:solidFill>
                    <a:latin typeface="Amiri" panose="00000500000000000000" charset="0"/>
                    <a:ea typeface="Amiri" panose="00000500000000000000" charset="0"/>
                    <a:cs typeface="Amiri" panose="00000500000000000000" charset="0"/>
                    <a:sym typeface="Amiri" panose="00000500000000000000" charset="0"/>
                  </a:rPr>
                  <a:t>Eksik Yönleri</a:t>
                </a:r>
                <a:endParaRPr lang="en-GB" b="1" dirty="0">
                  <a:solidFill>
                    <a:schemeClr val="bg1"/>
                  </a:solidFill>
                  <a:latin typeface="Amiri" panose="00000500000000000000" charset="0"/>
                  <a:ea typeface="Amiri" panose="00000500000000000000" charset="0"/>
                  <a:cs typeface="Amiri" panose="00000500000000000000" charset="0"/>
                  <a:sym typeface="Amiri" panose="00000500000000000000" charset="0"/>
                </a:endParaRPr>
              </a:p>
            </p:txBody>
          </p:sp>
        </p:grpSp>
        <p:sp>
          <p:nvSpPr>
            <p:cNvPr id="19" name="Rectangle 34"/>
            <p:cNvSpPr/>
            <p:nvPr/>
          </p:nvSpPr>
          <p:spPr>
            <a:xfrm>
              <a:off x="8030007" y="2308625"/>
              <a:ext cx="3133230" cy="135829"/>
            </a:xfrm>
            <a:prstGeom prst="rect">
              <a:avLst/>
            </a:prstGeom>
          </p:spPr>
          <p:txBody>
            <a:bodyPr wrap="square">
              <a:spAutoFit/>
            </a:bodyPr>
            <a:lstStyle/>
            <a:p>
              <a:pPr algn="ctr" eaLnBrk="1" hangingPunct="1">
                <a:spcBef>
                  <a:spcPct val="20000"/>
                </a:spcBef>
              </a:pPr>
              <a:endParaRPr lang="en-US" altLang="zh-CN" sz="1100" dirty="0">
                <a:solidFill>
                  <a:schemeClr val="bg1">
                    <a:lumMod val="50000"/>
                  </a:schemeClr>
                </a:solidFill>
                <a:latin typeface="Amiri" panose="00000500000000000000" charset="0"/>
                <a:ea typeface="Amiri" panose="00000500000000000000" charset="0"/>
                <a:cs typeface="Amiri" panose="00000500000000000000" charset="0"/>
              </a:endParaRPr>
            </a:p>
          </p:txBody>
        </p:sp>
      </p:grpSp>
      <p:sp>
        <p:nvSpPr>
          <p:cNvPr id="12" name="Metin kutusu 11"/>
          <p:cNvSpPr txBox="1"/>
          <p:nvPr/>
        </p:nvSpPr>
        <p:spPr>
          <a:xfrm>
            <a:off x="516627" y="2329314"/>
            <a:ext cx="3775631" cy="2862322"/>
          </a:xfrm>
          <a:prstGeom prst="rect">
            <a:avLst/>
          </a:prstGeom>
          <a:noFill/>
        </p:spPr>
        <p:txBody>
          <a:bodyPr wrap="square" rtlCol="0">
            <a:spAutoFit/>
          </a:bodyPr>
          <a:lstStyle/>
          <a:p>
            <a:pPr marL="285750" indent="-285750">
              <a:buFont typeface="Wingdings" panose="05000000000000000000" pitchFamily="2" charset="2"/>
              <a:buChar char="q"/>
            </a:pPr>
            <a:r>
              <a:rPr lang="tr-TR" dirty="0" smtClean="0"/>
              <a:t>Konum ile yer bildiriyor gönderiyor olması.</a:t>
            </a:r>
          </a:p>
          <a:p>
            <a:pPr marL="285750" indent="-285750">
              <a:buFont typeface="Wingdings" panose="05000000000000000000" pitchFamily="2" charset="2"/>
              <a:buChar char="q"/>
            </a:pPr>
            <a:endParaRPr lang="tr-TR" dirty="0" smtClean="0"/>
          </a:p>
          <a:p>
            <a:pPr marL="285750" indent="-285750">
              <a:buFont typeface="Wingdings" panose="05000000000000000000" pitchFamily="2" charset="2"/>
              <a:buChar char="q"/>
            </a:pPr>
            <a:r>
              <a:rPr lang="tr-TR" dirty="0" smtClean="0"/>
              <a:t>Ölüm ve yaşamı </a:t>
            </a:r>
            <a:r>
              <a:rPr lang="tr-TR" dirty="0" err="1" smtClean="0"/>
              <a:t>algılayabien</a:t>
            </a:r>
            <a:r>
              <a:rPr lang="tr-TR" dirty="0" smtClean="0"/>
              <a:t> bir cihaz olması.</a:t>
            </a:r>
          </a:p>
          <a:p>
            <a:pPr marL="285750" indent="-285750">
              <a:buFont typeface="Wingdings" panose="05000000000000000000" pitchFamily="2" charset="2"/>
              <a:buChar char="q"/>
            </a:pPr>
            <a:endParaRPr lang="tr-TR" dirty="0" smtClean="0"/>
          </a:p>
          <a:p>
            <a:pPr marL="285750" indent="-285750">
              <a:buFont typeface="Wingdings" panose="05000000000000000000" pitchFamily="2" charset="2"/>
              <a:buChar char="q"/>
            </a:pPr>
            <a:r>
              <a:rPr lang="tr-TR" dirty="0" smtClean="0"/>
              <a:t>Kişinin kimlik bilgilerine kaydedebiliyor olması.</a:t>
            </a:r>
            <a:endParaRPr lang="tr-TR" dirty="0"/>
          </a:p>
        </p:txBody>
      </p:sp>
      <p:sp>
        <p:nvSpPr>
          <p:cNvPr id="14" name="Metin kutusu 13"/>
          <p:cNvSpPr txBox="1"/>
          <p:nvPr/>
        </p:nvSpPr>
        <p:spPr>
          <a:xfrm>
            <a:off x="7996687" y="2527540"/>
            <a:ext cx="2941607" cy="1200329"/>
          </a:xfrm>
          <a:prstGeom prst="rect">
            <a:avLst/>
          </a:prstGeom>
          <a:noFill/>
        </p:spPr>
        <p:txBody>
          <a:bodyPr wrap="square" rtlCol="0">
            <a:spAutoFit/>
          </a:bodyPr>
          <a:lstStyle/>
          <a:p>
            <a:pPr marL="285750" indent="-285750">
              <a:buFont typeface="Wingdings" panose="05000000000000000000" pitchFamily="2" charset="2"/>
              <a:buChar char="q"/>
            </a:pPr>
            <a:r>
              <a:rPr lang="tr-TR" dirty="0" smtClean="0"/>
              <a:t>Cihazın nasıl şarj olacağı belirtilmemiş.</a:t>
            </a:r>
          </a:p>
          <a:p>
            <a:pPr marL="285750" indent="-285750">
              <a:buFont typeface="Wingdings" panose="05000000000000000000" pitchFamily="2" charset="2"/>
              <a:buChar char="q"/>
            </a:pPr>
            <a:endParaRPr lang="tr-TR" dirty="0"/>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0"/>
            <a:ext cx="12192000" cy="6858000"/>
            <a:chOff x="0" y="0"/>
            <a:chExt cx="12192000" cy="6858000"/>
          </a:xfrm>
        </p:grpSpPr>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l="5975" t="5975" r="5975" b="5975"/>
            <a:stretch>
              <a:fillRect/>
            </a:stretch>
          </p:blipFill>
          <p:spPr>
            <a:xfrm>
              <a:off x="0" y="0"/>
              <a:ext cx="12192000" cy="6858000"/>
            </a:xfrm>
            <a:prstGeom prst="rect">
              <a:avLst/>
            </a:prstGeom>
          </p:spPr>
        </p:pic>
        <p:grpSp>
          <p:nvGrpSpPr>
            <p:cNvPr id="24" name="组合 23"/>
            <p:cNvGrpSpPr/>
            <p:nvPr/>
          </p:nvGrpSpPr>
          <p:grpSpPr>
            <a:xfrm>
              <a:off x="155275" y="218061"/>
              <a:ext cx="11956211" cy="6400865"/>
              <a:chOff x="155275" y="218061"/>
              <a:chExt cx="11956211" cy="6400865"/>
            </a:xfrm>
          </p:grpSpPr>
          <p:sp>
            <p:nvSpPr>
              <p:cNvPr id="25" name="矩形 24"/>
              <p:cNvSpPr/>
              <p:nvPr/>
            </p:nvSpPr>
            <p:spPr>
              <a:xfrm flipH="1">
                <a:off x="228600" y="1056238"/>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26" name="矩形 25"/>
              <p:cNvSpPr/>
              <p:nvPr/>
            </p:nvSpPr>
            <p:spPr>
              <a:xfrm>
                <a:off x="155275" y="218061"/>
                <a:ext cx="11956211" cy="553998"/>
              </a:xfrm>
              <a:prstGeom prst="rect">
                <a:avLst/>
              </a:prstGeom>
              <a:noFill/>
            </p:spPr>
            <p:txBody>
              <a:bodyPr wrap="square">
                <a:spAutoFit/>
                <a:scene3d>
                  <a:camera prst="orthographicFront"/>
                  <a:lightRig rig="threePt" dir="t"/>
                </a:scene3d>
                <a:sp3d contourW="12700"/>
              </a:bodyPr>
              <a:lstStyle/>
              <a:p>
                <a:pPr algn="ctr"/>
                <a:r>
                  <a:rPr lang="tr-TR" altLang="zh-CN" sz="3000" spc="600" dirty="0" smtClean="0">
                    <a:solidFill>
                      <a:schemeClr val="bg1"/>
                    </a:solidFill>
                    <a:latin typeface="Amiri" panose="00000500000000000000" charset="0"/>
                    <a:ea typeface="Amiri" panose="00000500000000000000" charset="0"/>
                    <a:cs typeface="Amiri" panose="00000500000000000000" charset="0"/>
                  </a:rPr>
                  <a:t>Fatih Civelek Deprem Bilekliği Projesi</a:t>
                </a:r>
                <a:endParaRPr lang="zh-CN" altLang="en-US" sz="3000" spc="600" dirty="0">
                  <a:solidFill>
                    <a:schemeClr val="bg1"/>
                  </a:solidFill>
                  <a:latin typeface="Amiri" panose="00000500000000000000" charset="0"/>
                  <a:ea typeface="Amiri" panose="00000500000000000000" charset="0"/>
                  <a:cs typeface="Amiri" panose="00000500000000000000" charset="0"/>
                </a:endParaRPr>
              </a:p>
            </p:txBody>
          </p:sp>
        </p:grpSp>
      </p:grpSp>
      <p:grpSp>
        <p:nvGrpSpPr>
          <p:cNvPr id="7" name="Group 7"/>
          <p:cNvGrpSpPr/>
          <p:nvPr/>
        </p:nvGrpSpPr>
        <p:grpSpPr>
          <a:xfrm flipH="1">
            <a:off x="516627" y="1524285"/>
            <a:ext cx="3796008" cy="3740417"/>
            <a:chOff x="7845714" y="1736884"/>
            <a:chExt cx="3501815" cy="1942035"/>
          </a:xfrm>
        </p:grpSpPr>
        <p:grpSp>
          <p:nvGrpSpPr>
            <p:cNvPr id="8" name="Group 35"/>
            <p:cNvGrpSpPr/>
            <p:nvPr/>
          </p:nvGrpSpPr>
          <p:grpSpPr>
            <a:xfrm>
              <a:off x="7845714" y="1736884"/>
              <a:ext cx="3501815" cy="1942035"/>
              <a:chOff x="7541909" y="1631854"/>
              <a:chExt cx="4046956" cy="1942035"/>
            </a:xfrm>
          </p:grpSpPr>
          <p:sp>
            <p:nvSpPr>
              <p:cNvPr id="10" name="Rectangle 29"/>
              <p:cNvSpPr/>
              <p:nvPr/>
            </p:nvSpPr>
            <p:spPr>
              <a:xfrm>
                <a:off x="7541909" y="1631854"/>
                <a:ext cx="4046955" cy="1942035"/>
              </a:xfrm>
              <a:prstGeom prst="rect">
                <a:avLst/>
              </a:prstGeom>
              <a:noFill/>
              <a:ln w="28575">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50000"/>
                    </a:schemeClr>
                  </a:solidFill>
                  <a:latin typeface="Amiri" panose="00000500000000000000" charset="0"/>
                  <a:ea typeface="Amiri" panose="00000500000000000000" charset="0"/>
                  <a:cs typeface="Amiri" panose="00000500000000000000" charset="0"/>
                  <a:sym typeface="Amiri" panose="00000500000000000000" charset="0"/>
                </a:endParaRPr>
              </a:p>
            </p:txBody>
          </p:sp>
          <p:sp>
            <p:nvSpPr>
              <p:cNvPr id="11" name="Rectangle 33"/>
              <p:cNvSpPr/>
              <p:nvPr/>
            </p:nvSpPr>
            <p:spPr>
              <a:xfrm>
                <a:off x="7541910" y="1631855"/>
                <a:ext cx="4046955" cy="328301"/>
              </a:xfrm>
              <a:prstGeom prst="rect">
                <a:avLst/>
              </a:prstGeom>
              <a:solidFill>
                <a:srgbClr val="4E5B64"/>
              </a:solidFill>
              <a:ln>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tr-TR" b="1" dirty="0" smtClean="0">
                    <a:solidFill>
                      <a:schemeClr val="bg1"/>
                    </a:solidFill>
                    <a:latin typeface="Amiri" panose="00000500000000000000" charset="0"/>
                    <a:ea typeface="Amiri" panose="00000500000000000000" charset="0"/>
                    <a:cs typeface="Amiri" panose="00000500000000000000" charset="0"/>
                    <a:sym typeface="Amiri" panose="00000500000000000000" charset="0"/>
                  </a:rPr>
                  <a:t>Ortak Yönleri</a:t>
                </a:r>
                <a:endParaRPr lang="en-GB" b="1" dirty="0">
                  <a:solidFill>
                    <a:schemeClr val="bg1"/>
                  </a:solidFill>
                  <a:latin typeface="Amiri" panose="00000500000000000000" charset="0"/>
                  <a:ea typeface="Amiri" panose="00000500000000000000" charset="0"/>
                  <a:cs typeface="Amiri" panose="00000500000000000000" charset="0"/>
                  <a:sym typeface="Amiri" panose="00000500000000000000" charset="0"/>
                </a:endParaRPr>
              </a:p>
            </p:txBody>
          </p:sp>
        </p:grpSp>
        <p:sp>
          <p:nvSpPr>
            <p:cNvPr id="9" name="Rectangle 34"/>
            <p:cNvSpPr/>
            <p:nvPr/>
          </p:nvSpPr>
          <p:spPr>
            <a:xfrm>
              <a:off x="8039405" y="2409023"/>
              <a:ext cx="3133230" cy="135829"/>
            </a:xfrm>
            <a:prstGeom prst="rect">
              <a:avLst/>
            </a:prstGeom>
          </p:spPr>
          <p:txBody>
            <a:bodyPr wrap="square">
              <a:spAutoFit/>
            </a:bodyPr>
            <a:lstStyle/>
            <a:p>
              <a:pPr algn="ctr" eaLnBrk="1" hangingPunct="1">
                <a:spcBef>
                  <a:spcPct val="20000"/>
                </a:spcBef>
              </a:pPr>
              <a:endParaRPr lang="en-US" altLang="zh-CN" sz="1100" dirty="0">
                <a:solidFill>
                  <a:schemeClr val="bg1">
                    <a:lumMod val="50000"/>
                  </a:schemeClr>
                </a:solidFill>
                <a:latin typeface="Amiri" panose="00000500000000000000" charset="0"/>
                <a:ea typeface="Amiri" panose="00000500000000000000" charset="0"/>
                <a:cs typeface="Amiri" panose="00000500000000000000" charset="0"/>
              </a:endParaRPr>
            </a:p>
          </p:txBody>
        </p:sp>
      </p:grpSp>
      <p:grpSp>
        <p:nvGrpSpPr>
          <p:cNvPr id="17" name="Group 7"/>
          <p:cNvGrpSpPr/>
          <p:nvPr/>
        </p:nvGrpSpPr>
        <p:grpSpPr>
          <a:xfrm flipH="1">
            <a:off x="7685436" y="1524284"/>
            <a:ext cx="3796008" cy="3740417"/>
            <a:chOff x="7845714" y="1736884"/>
            <a:chExt cx="3501815" cy="1942035"/>
          </a:xfrm>
        </p:grpSpPr>
        <p:grpSp>
          <p:nvGrpSpPr>
            <p:cNvPr id="18" name="Group 35"/>
            <p:cNvGrpSpPr/>
            <p:nvPr/>
          </p:nvGrpSpPr>
          <p:grpSpPr>
            <a:xfrm>
              <a:off x="7845714" y="1736884"/>
              <a:ext cx="3501815" cy="1942035"/>
              <a:chOff x="7541909" y="1631854"/>
              <a:chExt cx="4046956" cy="1942035"/>
            </a:xfrm>
          </p:grpSpPr>
          <p:sp>
            <p:nvSpPr>
              <p:cNvPr id="20" name="Rectangle 29"/>
              <p:cNvSpPr/>
              <p:nvPr/>
            </p:nvSpPr>
            <p:spPr>
              <a:xfrm>
                <a:off x="7541909" y="1631854"/>
                <a:ext cx="4046955" cy="1942035"/>
              </a:xfrm>
              <a:prstGeom prst="rect">
                <a:avLst/>
              </a:prstGeom>
              <a:noFill/>
              <a:ln w="28575">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50000"/>
                    </a:schemeClr>
                  </a:solidFill>
                  <a:latin typeface="Amiri" panose="00000500000000000000" charset="0"/>
                  <a:ea typeface="Amiri" panose="00000500000000000000" charset="0"/>
                  <a:cs typeface="Amiri" panose="00000500000000000000" charset="0"/>
                  <a:sym typeface="Amiri" panose="00000500000000000000" charset="0"/>
                </a:endParaRPr>
              </a:p>
            </p:txBody>
          </p:sp>
          <p:sp>
            <p:nvSpPr>
              <p:cNvPr id="21" name="Rectangle 33"/>
              <p:cNvSpPr/>
              <p:nvPr/>
            </p:nvSpPr>
            <p:spPr>
              <a:xfrm>
                <a:off x="7541910" y="1631855"/>
                <a:ext cx="4046955" cy="328301"/>
              </a:xfrm>
              <a:prstGeom prst="rect">
                <a:avLst/>
              </a:prstGeom>
              <a:solidFill>
                <a:srgbClr val="4E5B64"/>
              </a:solidFill>
              <a:ln>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tr-TR" b="1" dirty="0" smtClean="0">
                    <a:solidFill>
                      <a:schemeClr val="bg1"/>
                    </a:solidFill>
                    <a:latin typeface="Amiri" panose="00000500000000000000" charset="0"/>
                    <a:ea typeface="Amiri" panose="00000500000000000000" charset="0"/>
                    <a:cs typeface="Amiri" panose="00000500000000000000" charset="0"/>
                    <a:sym typeface="Amiri" panose="00000500000000000000" charset="0"/>
                  </a:rPr>
                  <a:t>Eksik Yönleri</a:t>
                </a:r>
                <a:endParaRPr lang="en-GB" b="1" dirty="0">
                  <a:solidFill>
                    <a:schemeClr val="bg1"/>
                  </a:solidFill>
                  <a:latin typeface="Amiri" panose="00000500000000000000" charset="0"/>
                  <a:ea typeface="Amiri" panose="00000500000000000000" charset="0"/>
                  <a:cs typeface="Amiri" panose="00000500000000000000" charset="0"/>
                  <a:sym typeface="Amiri" panose="00000500000000000000" charset="0"/>
                </a:endParaRPr>
              </a:p>
            </p:txBody>
          </p:sp>
        </p:grpSp>
        <p:sp>
          <p:nvSpPr>
            <p:cNvPr id="19" name="Rectangle 34"/>
            <p:cNvSpPr/>
            <p:nvPr/>
          </p:nvSpPr>
          <p:spPr>
            <a:xfrm>
              <a:off x="8030007" y="2308625"/>
              <a:ext cx="3133230" cy="135829"/>
            </a:xfrm>
            <a:prstGeom prst="rect">
              <a:avLst/>
            </a:prstGeom>
          </p:spPr>
          <p:txBody>
            <a:bodyPr wrap="square">
              <a:spAutoFit/>
            </a:bodyPr>
            <a:lstStyle/>
            <a:p>
              <a:pPr algn="ctr" eaLnBrk="1" hangingPunct="1">
                <a:spcBef>
                  <a:spcPct val="20000"/>
                </a:spcBef>
              </a:pPr>
              <a:endParaRPr lang="en-US" altLang="zh-CN" sz="1100" dirty="0">
                <a:solidFill>
                  <a:schemeClr val="bg1">
                    <a:lumMod val="50000"/>
                  </a:schemeClr>
                </a:solidFill>
                <a:latin typeface="Amiri" panose="00000500000000000000" charset="0"/>
                <a:ea typeface="Amiri" panose="00000500000000000000" charset="0"/>
                <a:cs typeface="Amiri" panose="00000500000000000000" charset="0"/>
              </a:endParaRPr>
            </a:p>
          </p:txBody>
        </p:sp>
      </p:grpSp>
      <p:pic>
        <p:nvPicPr>
          <p:cNvPr id="2" name="Resim 1"/>
          <p:cNvPicPr>
            <a:picLocks noChangeAspect="1"/>
          </p:cNvPicPr>
          <p:nvPr/>
        </p:nvPicPr>
        <p:blipFill>
          <a:blip r:embed="rId4"/>
          <a:stretch>
            <a:fillRect/>
          </a:stretch>
        </p:blipFill>
        <p:spPr>
          <a:xfrm>
            <a:off x="4440549" y="1458639"/>
            <a:ext cx="3045112" cy="3951461"/>
          </a:xfrm>
          <a:prstGeom prst="rect">
            <a:avLst/>
          </a:prstGeom>
        </p:spPr>
      </p:pic>
      <p:sp>
        <p:nvSpPr>
          <p:cNvPr id="3" name="Metin kutusu 2"/>
          <p:cNvSpPr txBox="1"/>
          <p:nvPr/>
        </p:nvSpPr>
        <p:spPr>
          <a:xfrm>
            <a:off x="706214" y="2435465"/>
            <a:ext cx="3450566" cy="1477328"/>
          </a:xfrm>
          <a:prstGeom prst="rect">
            <a:avLst/>
          </a:prstGeom>
          <a:noFill/>
        </p:spPr>
        <p:txBody>
          <a:bodyPr wrap="square" rtlCol="0">
            <a:spAutoFit/>
          </a:bodyPr>
          <a:lstStyle/>
          <a:p>
            <a:pPr marL="285750" indent="-285750">
              <a:buFont typeface="Wingdings" panose="05000000000000000000" pitchFamily="2" charset="2"/>
              <a:buChar char="q"/>
            </a:pPr>
            <a:r>
              <a:rPr lang="tr-TR" dirty="0" smtClean="0"/>
              <a:t>Giyilebilir bir eşya olması.</a:t>
            </a:r>
          </a:p>
          <a:p>
            <a:pPr marL="285750" indent="-285750">
              <a:buFont typeface="Wingdings" panose="05000000000000000000" pitchFamily="2" charset="2"/>
              <a:buChar char="q"/>
            </a:pPr>
            <a:endParaRPr lang="tr-TR" dirty="0"/>
          </a:p>
          <a:p>
            <a:pPr marL="285750" indent="-285750">
              <a:buFont typeface="Wingdings" panose="05000000000000000000" pitchFamily="2" charset="2"/>
              <a:buChar char="q"/>
            </a:pPr>
            <a:r>
              <a:rPr lang="tr-TR" dirty="0" smtClean="0"/>
              <a:t>Konum gönderebiliyor olması.</a:t>
            </a:r>
            <a:endParaRPr lang="tr-TR" dirty="0"/>
          </a:p>
        </p:txBody>
      </p:sp>
      <p:sp>
        <p:nvSpPr>
          <p:cNvPr id="4" name="Metin kutusu 3"/>
          <p:cNvSpPr txBox="1"/>
          <p:nvPr/>
        </p:nvSpPr>
        <p:spPr>
          <a:xfrm>
            <a:off x="7714261" y="2156603"/>
            <a:ext cx="3725944" cy="3139321"/>
          </a:xfrm>
          <a:prstGeom prst="rect">
            <a:avLst/>
          </a:prstGeom>
          <a:noFill/>
        </p:spPr>
        <p:txBody>
          <a:bodyPr wrap="square" rtlCol="0">
            <a:spAutoFit/>
          </a:bodyPr>
          <a:lstStyle/>
          <a:p>
            <a:pPr marL="285750" indent="-285750">
              <a:buFont typeface="Wingdings" panose="05000000000000000000" pitchFamily="2" charset="2"/>
              <a:buChar char="q"/>
            </a:pPr>
            <a:r>
              <a:rPr lang="tr-TR" dirty="0" smtClean="0"/>
              <a:t>Enkaz altında kalan kişinin bilekliği çalıştırmak için 2 kez vurması gerekiyor fakat kişi enkaz altında canlı bile olsa baygın veya bilinç kaybı yaşıyor </a:t>
            </a:r>
            <a:r>
              <a:rPr lang="tr-TR" dirty="0" err="1" smtClean="0"/>
              <a:t>olabilir.O</a:t>
            </a:r>
            <a:r>
              <a:rPr lang="tr-TR" dirty="0" smtClean="0"/>
              <a:t> yüzden cihazın manuel olması dezavantaj bir durum yaratabilir.</a:t>
            </a:r>
            <a:endParaRPr lang="tr-TR" dirty="0"/>
          </a:p>
        </p:txBody>
      </p:sp>
    </p:spTree>
    <p:extLst>
      <p:ext uri="{BB962C8B-B14F-4D97-AF65-F5344CB8AC3E}">
        <p14:creationId xmlns:p14="http://schemas.microsoft.com/office/powerpoint/2010/main" val="1397405962"/>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anim calcmode="lin" valueType="num">
                                      <p:cBhvr>
                                        <p:cTn id="14" dur="500" fill="hold"/>
                                        <p:tgtEl>
                                          <p:spTgt spid="17"/>
                                        </p:tgtEl>
                                        <p:attrNameLst>
                                          <p:attrName>ppt_x</p:attrName>
                                        </p:attrNameLst>
                                      </p:cBhvr>
                                      <p:tavLst>
                                        <p:tav tm="0">
                                          <p:val>
                                            <p:strVal val="#ppt_x"/>
                                          </p:val>
                                        </p:tav>
                                        <p:tav tm="100000">
                                          <p:val>
                                            <p:strVal val="#ppt_x"/>
                                          </p:val>
                                        </p:tav>
                                      </p:tavLst>
                                    </p:anim>
                                    <p:anim calcmode="lin" valueType="num">
                                      <p:cBhvr>
                                        <p:cTn id="1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0" y="0"/>
            <a:ext cx="12192000" cy="6858000"/>
            <a:chOff x="0" y="0"/>
            <a:chExt cx="12192000" cy="6858000"/>
          </a:xfrm>
        </p:grpSpPr>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l="5975" t="5975" r="5975" b="5975"/>
            <a:stretch>
              <a:fillRect/>
            </a:stretch>
          </p:blipFill>
          <p:spPr>
            <a:xfrm>
              <a:off x="0" y="0"/>
              <a:ext cx="12192000" cy="6858000"/>
            </a:xfrm>
            <a:prstGeom prst="rect">
              <a:avLst/>
            </a:prstGeom>
          </p:spPr>
        </p:pic>
        <p:grpSp>
          <p:nvGrpSpPr>
            <p:cNvPr id="20" name="组合 19"/>
            <p:cNvGrpSpPr/>
            <p:nvPr/>
          </p:nvGrpSpPr>
          <p:grpSpPr>
            <a:xfrm>
              <a:off x="228600" y="218061"/>
              <a:ext cx="11734800" cy="6400865"/>
              <a:chOff x="228600" y="218061"/>
              <a:chExt cx="11734800" cy="6400865"/>
            </a:xfrm>
          </p:grpSpPr>
          <p:sp>
            <p:nvSpPr>
              <p:cNvPr id="21" name="矩形 20"/>
              <p:cNvSpPr/>
              <p:nvPr/>
            </p:nvSpPr>
            <p:spPr>
              <a:xfrm flipH="1">
                <a:off x="228600" y="1056238"/>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22" name="矩形 21"/>
              <p:cNvSpPr/>
              <p:nvPr/>
            </p:nvSpPr>
            <p:spPr>
              <a:xfrm>
                <a:off x="4005943" y="218061"/>
                <a:ext cx="4180114" cy="553085"/>
              </a:xfrm>
              <a:prstGeom prst="rect">
                <a:avLst/>
              </a:prstGeom>
              <a:noFill/>
            </p:spPr>
            <p:txBody>
              <a:bodyPr wrap="square">
                <a:spAutoFit/>
                <a:scene3d>
                  <a:camera prst="orthographicFront"/>
                  <a:lightRig rig="threePt" dir="t"/>
                </a:scene3d>
                <a:sp3d contourW="12700"/>
              </a:bodyPr>
              <a:lstStyle/>
              <a:p>
                <a:pPr algn="ctr"/>
                <a:r>
                  <a:rPr lang="tr-TR" altLang="zh-CN" sz="3000" spc="600" dirty="0" smtClean="0">
                    <a:solidFill>
                      <a:schemeClr val="bg1"/>
                    </a:solidFill>
                    <a:latin typeface="Amiri" panose="00000500000000000000" charset="0"/>
                    <a:ea typeface="Amiri" panose="00000500000000000000" charset="0"/>
                    <a:cs typeface="Amiri" panose="00000500000000000000" charset="0"/>
                  </a:rPr>
                  <a:t>Kaynakça</a:t>
                </a:r>
                <a:endParaRPr lang="zh-CN" altLang="en-US" sz="3000" spc="600" dirty="0">
                  <a:solidFill>
                    <a:schemeClr val="bg1"/>
                  </a:solidFill>
                  <a:latin typeface="Amiri" panose="00000500000000000000" charset="0"/>
                  <a:ea typeface="Amiri" panose="00000500000000000000" charset="0"/>
                  <a:cs typeface="Amiri" panose="00000500000000000000" charset="0"/>
                </a:endParaRPr>
              </a:p>
            </p:txBody>
          </p:sp>
        </p:grpSp>
      </p:grpSp>
      <p:sp>
        <p:nvSpPr>
          <p:cNvPr id="15" name="文本框 30"/>
          <p:cNvSpPr txBox="1"/>
          <p:nvPr/>
        </p:nvSpPr>
        <p:spPr>
          <a:xfrm>
            <a:off x="834122" y="1486903"/>
            <a:ext cx="7809546" cy="1938992"/>
          </a:xfrm>
          <a:prstGeom prst="rect">
            <a:avLst/>
          </a:prstGeom>
          <a:noFill/>
          <a:effectLst/>
        </p:spPr>
        <p:txBody>
          <a:bodyPr wrap="square" rtlCol="0">
            <a:spAutoFit/>
          </a:bodyPr>
          <a:lstStyle/>
          <a:p>
            <a:pPr eaLnBrk="0" fontAlgn="ctr" hangingPunct="0">
              <a:buClr>
                <a:srgbClr val="FF0000"/>
              </a:buClr>
              <a:buSzPct val="70000"/>
            </a:pPr>
            <a:r>
              <a:rPr lang="tr-TR" altLang="zh-CN" sz="1200" dirty="0">
                <a:solidFill>
                  <a:schemeClr val="bg1">
                    <a:lumMod val="50000"/>
                  </a:schemeClr>
                </a:solidFill>
                <a:latin typeface="Amiri" panose="00000500000000000000" charset="0"/>
                <a:ea typeface="Amiri" panose="00000500000000000000" charset="0"/>
                <a:cs typeface="Amiri" panose="00000500000000000000" charset="0"/>
                <a:hlinkClick r:id="rId4"/>
              </a:rPr>
              <a:t>https://</a:t>
            </a:r>
            <a:r>
              <a:rPr lang="tr-TR" altLang="zh-CN" sz="1200" dirty="0" smtClean="0">
                <a:solidFill>
                  <a:schemeClr val="bg1">
                    <a:lumMod val="50000"/>
                  </a:schemeClr>
                </a:solidFill>
                <a:latin typeface="Amiri" panose="00000500000000000000" charset="0"/>
                <a:ea typeface="Amiri" panose="00000500000000000000" charset="0"/>
                <a:cs typeface="Amiri" panose="00000500000000000000" charset="0"/>
                <a:hlinkClick r:id="rId4"/>
              </a:rPr>
              <a:t>www.haberturk.com/deprem-nedir-ve-nasil-olusur-fay-hatti-kirilinca-ne-olur-3563236/4</a:t>
            </a:r>
            <a:endParaRPr lang="tr-TR" altLang="zh-CN" sz="1200" dirty="0" smtClean="0">
              <a:solidFill>
                <a:schemeClr val="bg1">
                  <a:lumMod val="50000"/>
                </a:schemeClr>
              </a:solidFill>
              <a:latin typeface="Amiri" panose="00000500000000000000" charset="0"/>
              <a:ea typeface="Amiri" panose="00000500000000000000" charset="0"/>
              <a:cs typeface="Amiri" panose="00000500000000000000" charset="0"/>
            </a:endParaRPr>
          </a:p>
          <a:p>
            <a:pPr eaLnBrk="0" fontAlgn="ctr" hangingPunct="0">
              <a:buClr>
                <a:srgbClr val="FF0000"/>
              </a:buClr>
              <a:buSzPct val="70000"/>
            </a:pPr>
            <a:endParaRPr lang="tr-TR" altLang="zh-CN" sz="1200" dirty="0" smtClean="0">
              <a:solidFill>
                <a:schemeClr val="bg1">
                  <a:lumMod val="50000"/>
                </a:schemeClr>
              </a:solidFill>
              <a:latin typeface="Amiri" panose="00000500000000000000" charset="0"/>
              <a:ea typeface="Amiri" panose="00000500000000000000" charset="0"/>
              <a:cs typeface="Amiri" panose="00000500000000000000" charset="0"/>
            </a:endParaRPr>
          </a:p>
          <a:p>
            <a:pPr eaLnBrk="0" fontAlgn="ctr" hangingPunct="0">
              <a:buClr>
                <a:srgbClr val="FF0000"/>
              </a:buClr>
              <a:buSzPct val="70000"/>
            </a:pPr>
            <a:r>
              <a:rPr lang="tr-TR" altLang="zh-CN" sz="1200" dirty="0">
                <a:solidFill>
                  <a:schemeClr val="bg1">
                    <a:lumMod val="50000"/>
                  </a:schemeClr>
                </a:solidFill>
                <a:latin typeface="Amiri" panose="00000500000000000000" charset="0"/>
                <a:ea typeface="Amiri" panose="00000500000000000000" charset="0"/>
                <a:cs typeface="Amiri" panose="00000500000000000000" charset="0"/>
                <a:hlinkClick r:id="rId5"/>
              </a:rPr>
              <a:t>https://</a:t>
            </a:r>
            <a:r>
              <a:rPr lang="tr-TR" altLang="zh-CN" sz="1200" dirty="0" smtClean="0">
                <a:solidFill>
                  <a:schemeClr val="bg1">
                    <a:lumMod val="50000"/>
                  </a:schemeClr>
                </a:solidFill>
                <a:latin typeface="Amiri" panose="00000500000000000000" charset="0"/>
                <a:ea typeface="Amiri" panose="00000500000000000000" charset="0"/>
                <a:cs typeface="Amiri" panose="00000500000000000000" charset="0"/>
                <a:hlinkClick r:id="rId5"/>
              </a:rPr>
              <a:t>www.yenimesaj.com.tr/depremzede-fatihten-hayat-kurtaracak-bileklik-H1471465.htm</a:t>
            </a:r>
            <a:endParaRPr lang="tr-TR" altLang="zh-CN" sz="1200" dirty="0" smtClean="0">
              <a:solidFill>
                <a:schemeClr val="bg1">
                  <a:lumMod val="50000"/>
                </a:schemeClr>
              </a:solidFill>
              <a:latin typeface="Amiri" panose="00000500000000000000" charset="0"/>
              <a:ea typeface="Amiri" panose="00000500000000000000" charset="0"/>
              <a:cs typeface="Amiri" panose="00000500000000000000" charset="0"/>
            </a:endParaRPr>
          </a:p>
          <a:p>
            <a:pPr eaLnBrk="0" fontAlgn="ctr" hangingPunct="0">
              <a:buClr>
                <a:srgbClr val="FF0000"/>
              </a:buClr>
              <a:buSzPct val="70000"/>
            </a:pPr>
            <a:endParaRPr lang="tr-TR" altLang="zh-CN" sz="1200" dirty="0" smtClean="0">
              <a:solidFill>
                <a:schemeClr val="bg1">
                  <a:lumMod val="50000"/>
                </a:schemeClr>
              </a:solidFill>
              <a:latin typeface="Amiri" panose="00000500000000000000" charset="0"/>
              <a:ea typeface="Amiri" panose="00000500000000000000" charset="0"/>
              <a:cs typeface="Amiri" panose="00000500000000000000" charset="0"/>
            </a:endParaRPr>
          </a:p>
          <a:p>
            <a:pPr eaLnBrk="0" fontAlgn="ctr" hangingPunct="0">
              <a:buClr>
                <a:srgbClr val="FF0000"/>
              </a:buClr>
              <a:buSzPct val="70000"/>
            </a:pPr>
            <a:r>
              <a:rPr lang="tr-TR" altLang="zh-CN" sz="1200" dirty="0">
                <a:solidFill>
                  <a:schemeClr val="bg1">
                    <a:lumMod val="50000"/>
                  </a:schemeClr>
                </a:solidFill>
                <a:latin typeface="Amiri" panose="00000500000000000000" charset="0"/>
                <a:ea typeface="Amiri" panose="00000500000000000000" charset="0"/>
                <a:cs typeface="Amiri" panose="00000500000000000000" charset="0"/>
                <a:hlinkClick r:id="rId6"/>
              </a:rPr>
              <a:t>https://</a:t>
            </a:r>
            <a:r>
              <a:rPr lang="tr-TR" altLang="zh-CN" sz="1200" dirty="0" smtClean="0">
                <a:solidFill>
                  <a:schemeClr val="bg1">
                    <a:lumMod val="50000"/>
                  </a:schemeClr>
                </a:solidFill>
                <a:latin typeface="Amiri" panose="00000500000000000000" charset="0"/>
                <a:ea typeface="Amiri" panose="00000500000000000000" charset="0"/>
                <a:cs typeface="Amiri" panose="00000500000000000000" charset="0"/>
                <a:hlinkClick r:id="rId6"/>
              </a:rPr>
              <a:t>www.hurriyet.com.tr/gundem/tubitak-tan-sinyal-yayan-enkaz-kolyesi-5138861</a:t>
            </a:r>
            <a:endParaRPr lang="tr-TR" altLang="zh-CN" sz="1200" dirty="0" smtClean="0">
              <a:solidFill>
                <a:schemeClr val="bg1">
                  <a:lumMod val="50000"/>
                </a:schemeClr>
              </a:solidFill>
              <a:latin typeface="Amiri" panose="00000500000000000000" charset="0"/>
              <a:ea typeface="Amiri" panose="00000500000000000000" charset="0"/>
              <a:cs typeface="Amiri" panose="00000500000000000000" charset="0"/>
            </a:endParaRPr>
          </a:p>
          <a:p>
            <a:pPr eaLnBrk="0" fontAlgn="ctr" hangingPunct="0">
              <a:buClr>
                <a:srgbClr val="FF0000"/>
              </a:buClr>
              <a:buSzPct val="70000"/>
            </a:pPr>
            <a:endParaRPr lang="tr-TR" altLang="zh-CN" sz="1200" dirty="0" smtClean="0">
              <a:solidFill>
                <a:schemeClr val="bg1">
                  <a:lumMod val="50000"/>
                </a:schemeClr>
              </a:solidFill>
              <a:latin typeface="Amiri" panose="00000500000000000000" charset="0"/>
              <a:ea typeface="Amiri" panose="00000500000000000000" charset="0"/>
              <a:cs typeface="Amiri" panose="00000500000000000000" charset="0"/>
            </a:endParaRPr>
          </a:p>
          <a:p>
            <a:pPr eaLnBrk="0" fontAlgn="ctr" hangingPunct="0">
              <a:buClr>
                <a:srgbClr val="FF0000"/>
              </a:buClr>
              <a:buSzPct val="70000"/>
            </a:pPr>
            <a:r>
              <a:rPr lang="tr-TR" altLang="zh-CN" sz="1200" dirty="0">
                <a:solidFill>
                  <a:schemeClr val="bg1">
                    <a:lumMod val="50000"/>
                  </a:schemeClr>
                </a:solidFill>
                <a:latin typeface="Amiri" panose="00000500000000000000" charset="0"/>
                <a:ea typeface="Amiri" panose="00000500000000000000" charset="0"/>
                <a:cs typeface="Amiri" panose="00000500000000000000" charset="0"/>
              </a:rPr>
              <a:t>https://www.haberler.com/haberler/afette-ilk-72-saat-neden-onemli-afette-ilk-kac-15619871-haberi/</a:t>
            </a:r>
            <a:endParaRPr lang="zh-CN" altLang="en-US" sz="1200" dirty="0">
              <a:solidFill>
                <a:schemeClr val="bg1">
                  <a:lumMod val="50000"/>
                </a:schemeClr>
              </a:solidFill>
              <a:latin typeface="Amiri" panose="00000500000000000000" charset="0"/>
              <a:ea typeface="Amiri" panose="00000500000000000000" charset="0"/>
              <a:cs typeface="Amiri" panose="00000500000000000000" charset="0"/>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anim calcmode="lin" valueType="num">
                                      <p:cBhvr>
                                        <p:cTn id="8" dur="250" fill="hold"/>
                                        <p:tgtEl>
                                          <p:spTgt spid="15"/>
                                        </p:tgtEl>
                                        <p:attrNameLst>
                                          <p:attrName>ppt_x</p:attrName>
                                        </p:attrNameLst>
                                      </p:cBhvr>
                                      <p:tavLst>
                                        <p:tav tm="0">
                                          <p:val>
                                            <p:strVal val="#ppt_x"/>
                                          </p:val>
                                        </p:tav>
                                        <p:tav tm="100000">
                                          <p:val>
                                            <p:strVal val="#ppt_x"/>
                                          </p:val>
                                        </p:tav>
                                      </p:tavLst>
                                    </p:anim>
                                    <p:anim calcmode="lin" valueType="num">
                                      <p:cBhvr>
                                        <p:cTn id="9" dur="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5" y="0"/>
            <a:ext cx="12192000" cy="6858000"/>
          </a:xfrm>
          <a:prstGeom prst="rect">
            <a:avLst/>
          </a:prstGeom>
        </p:spPr>
      </p:pic>
      <p:sp>
        <p:nvSpPr>
          <p:cNvPr id="10" name="矩形: 圆角 9"/>
          <p:cNvSpPr/>
          <p:nvPr/>
        </p:nvSpPr>
        <p:spPr>
          <a:xfrm rot="16200000">
            <a:off x="5525354" y="-237303"/>
            <a:ext cx="806301" cy="3653290"/>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tr-TR" altLang="zh-CN" sz="3200" spc="600" dirty="0" smtClean="0">
                <a:solidFill>
                  <a:srgbClr val="4E5B64"/>
                </a:solidFill>
                <a:latin typeface="Amiri" panose="00000500000000000000" charset="0"/>
                <a:ea typeface="Amiri" panose="00000500000000000000" charset="0"/>
                <a:cs typeface="Amiri" panose="00000500000000000000" charset="0"/>
              </a:rPr>
              <a:t>Teşekkürler</a:t>
            </a:r>
            <a:endParaRPr lang="zh-CN" altLang="en-US" sz="3200" spc="600" dirty="0">
              <a:solidFill>
                <a:srgbClr val="4E5B64"/>
              </a:solidFill>
              <a:latin typeface="Amiri" panose="00000500000000000000" charset="0"/>
              <a:ea typeface="Amiri" panose="00000500000000000000" charset="0"/>
              <a:cs typeface="Amiri" panose="00000500000000000000" charset="0"/>
            </a:endParaRPr>
          </a:p>
        </p:txBody>
      </p:sp>
      <p:sp>
        <p:nvSpPr>
          <p:cNvPr id="11" name="矩形 10"/>
          <p:cNvSpPr/>
          <p:nvPr/>
        </p:nvSpPr>
        <p:spPr>
          <a:xfrm>
            <a:off x="1181084" y="2227370"/>
            <a:ext cx="9852377" cy="461665"/>
          </a:xfrm>
          <a:prstGeom prst="rect">
            <a:avLst/>
          </a:prstGeom>
        </p:spPr>
        <p:txBody>
          <a:bodyPr wrap="none">
            <a:spAutoFit/>
          </a:bodyPr>
          <a:lstStyle/>
          <a:p>
            <a:pPr algn="ctr"/>
            <a:r>
              <a:rPr kumimoji="1" lang="tr-TR" altLang="zh-CN" sz="2400" u="sng" spc="600" dirty="0" smtClean="0">
                <a:solidFill>
                  <a:schemeClr val="bg1"/>
                </a:solidFill>
                <a:latin typeface="Amiri" panose="00000500000000000000" charset="0"/>
                <a:ea typeface="Amiri" panose="00000500000000000000" charset="0"/>
                <a:cs typeface="Amiri" panose="00000500000000000000" charset="0"/>
              </a:rPr>
              <a:t>DEPREM ÖLDÜRMEZ TEDBİRSİZLİK ÖLDÜRÜR!</a:t>
            </a:r>
            <a:endParaRPr kumimoji="1" lang="zh-CN" altLang="en-US" sz="2400" u="sng" spc="600" dirty="0">
              <a:solidFill>
                <a:schemeClr val="bg1"/>
              </a:solidFill>
              <a:latin typeface="Amiri" panose="00000500000000000000" charset="0"/>
              <a:ea typeface="Amiri" panose="00000500000000000000" charset="0"/>
              <a:cs typeface="Amiri" panose="00000500000000000000" charset="0"/>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42" presetClass="entr" presetSubtype="0" fill="hold"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fade">
                                      <p:cBhvr>
                                        <p:cTn id="16" dur="750"/>
                                        <p:tgtEl>
                                          <p:spTgt spid="11">
                                            <p:txEl>
                                              <p:pRg st="0" end="0"/>
                                            </p:txEl>
                                          </p:spTgt>
                                        </p:tgtEl>
                                      </p:cBhvr>
                                    </p:animEffect>
                                    <p:anim calcmode="lin" valueType="num">
                                      <p:cBhvr>
                                        <p:cTn id="17"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8" dur="75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0" y="0"/>
            <a:ext cx="12192000" cy="6858000"/>
            <a:chOff x="0" y="0"/>
            <a:chExt cx="12192000" cy="6858000"/>
          </a:xfrm>
        </p:grpSpPr>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975" t="5975" r="5975" b="5975"/>
            <a:stretch>
              <a:fillRect/>
            </a:stretch>
          </p:blipFill>
          <p:spPr>
            <a:xfrm>
              <a:off x="0" y="0"/>
              <a:ext cx="12192000" cy="6858000"/>
            </a:xfrm>
            <a:prstGeom prst="rect">
              <a:avLst/>
            </a:prstGeom>
          </p:spPr>
        </p:pic>
        <p:grpSp>
          <p:nvGrpSpPr>
            <p:cNvPr id="39" name="组合 38"/>
            <p:cNvGrpSpPr/>
            <p:nvPr/>
          </p:nvGrpSpPr>
          <p:grpSpPr>
            <a:xfrm>
              <a:off x="228600" y="251120"/>
              <a:ext cx="11734800" cy="6428182"/>
              <a:chOff x="228600" y="251120"/>
              <a:chExt cx="11734800" cy="6428182"/>
            </a:xfrm>
          </p:grpSpPr>
          <p:sp>
            <p:nvSpPr>
              <p:cNvPr id="40" name="矩形 39"/>
              <p:cNvSpPr/>
              <p:nvPr/>
            </p:nvSpPr>
            <p:spPr>
              <a:xfrm flipH="1">
                <a:off x="228600" y="1116614"/>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41" name="矩形 40"/>
              <p:cNvSpPr/>
              <p:nvPr/>
            </p:nvSpPr>
            <p:spPr>
              <a:xfrm>
                <a:off x="1254970" y="251120"/>
                <a:ext cx="10343070" cy="553998"/>
              </a:xfrm>
              <a:prstGeom prst="rect">
                <a:avLst/>
              </a:prstGeom>
              <a:noFill/>
            </p:spPr>
            <p:txBody>
              <a:bodyPr wrap="square">
                <a:spAutoFit/>
                <a:scene3d>
                  <a:camera prst="orthographicFront"/>
                  <a:lightRig rig="threePt" dir="t"/>
                </a:scene3d>
                <a:sp3d contourW="12700"/>
              </a:bodyPr>
              <a:lstStyle/>
              <a:p>
                <a:pPr algn="ctr"/>
                <a:r>
                  <a:rPr lang="tr-TR" altLang="zh-CN" sz="3000" spc="600" dirty="0" smtClean="0">
                    <a:solidFill>
                      <a:schemeClr val="bg1"/>
                    </a:solidFill>
                    <a:latin typeface="Amiri" panose="00000500000000000000" charset="0"/>
                    <a:ea typeface="Amiri" panose="00000500000000000000" charset="0"/>
                    <a:cs typeface="Amiri" panose="00000500000000000000" charset="0"/>
                  </a:rPr>
                  <a:t>Deprem Nedir Ve Nasıl Oluşur</a:t>
                </a:r>
                <a:endParaRPr lang="zh-CN" altLang="en-US" sz="3000" spc="600" dirty="0">
                  <a:solidFill>
                    <a:schemeClr val="bg1"/>
                  </a:solidFill>
                  <a:latin typeface="Amiri" panose="00000500000000000000" charset="0"/>
                  <a:ea typeface="Amiri" panose="00000500000000000000" charset="0"/>
                  <a:cs typeface="Amiri" panose="00000500000000000000" charset="0"/>
                </a:endParaRPr>
              </a:p>
            </p:txBody>
          </p:sp>
        </p:grpSp>
      </p:grpSp>
      <p:sp>
        <p:nvSpPr>
          <p:cNvPr id="27" name="Metin kutusu 26"/>
          <p:cNvSpPr txBox="1"/>
          <p:nvPr/>
        </p:nvSpPr>
        <p:spPr>
          <a:xfrm>
            <a:off x="1254970" y="1997839"/>
            <a:ext cx="4459856" cy="2862322"/>
          </a:xfrm>
          <a:prstGeom prst="rect">
            <a:avLst/>
          </a:prstGeom>
          <a:noFill/>
        </p:spPr>
        <p:txBody>
          <a:bodyPr wrap="square" rtlCol="0">
            <a:spAutoFit/>
          </a:bodyPr>
          <a:lstStyle/>
          <a:p>
            <a:r>
              <a:rPr lang="tr-TR" dirty="0"/>
              <a:t>Deprem, yer kabuğunun en üst katmanında bulunan tabakada yer alan fay hattı adı ile bilinen kırıkların hareket etmesi sonucu meydana gelir. Fay hattı, yer kabuğu </a:t>
            </a:r>
            <a:r>
              <a:rPr lang="tr-TR" dirty="0" err="1"/>
              <a:t>üzerindki</a:t>
            </a:r>
            <a:r>
              <a:rPr lang="tr-TR" dirty="0"/>
              <a:t> kayaların, gerilme, sıkışma gibi yüksek basınç oluşturan şartlar altında kırılması sonucu oluşur.</a:t>
            </a:r>
          </a:p>
        </p:txBody>
      </p:sp>
      <p:pic>
        <p:nvPicPr>
          <p:cNvPr id="28" name="Resim 27"/>
          <p:cNvPicPr>
            <a:picLocks noChangeAspect="1"/>
          </p:cNvPicPr>
          <p:nvPr/>
        </p:nvPicPr>
        <p:blipFill>
          <a:blip r:embed="rId4"/>
          <a:stretch>
            <a:fillRect/>
          </a:stretch>
        </p:blipFill>
        <p:spPr>
          <a:xfrm>
            <a:off x="6426505" y="1921732"/>
            <a:ext cx="4160026" cy="3765364"/>
          </a:xfrm>
          <a:prstGeom prst="rect">
            <a:avLst/>
          </a:prstGeom>
        </p:spPr>
      </p:pic>
    </p:spTree>
  </p:cSld>
  <p:clrMapOvr>
    <a:masterClrMapping/>
  </p:clrMapOvr>
  <p:transition spd="slow" advClick="0" advTm="100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0" y="0"/>
            <a:ext cx="12192000" cy="6858000"/>
            <a:chOff x="0" y="0"/>
            <a:chExt cx="12192000" cy="6858000"/>
          </a:xfrm>
        </p:grpSpPr>
        <p:pic>
          <p:nvPicPr>
            <p:cNvPr id="38" name="图片 37"/>
            <p:cNvPicPr>
              <a:picLocks noChangeAspect="1"/>
            </p:cNvPicPr>
            <p:nvPr/>
          </p:nvPicPr>
          <p:blipFill rotWithShape="1">
            <a:blip r:embed="rId3">
              <a:extLst>
                <a:ext uri="{28A0092B-C50C-407E-A947-70E740481C1C}">
                  <a14:useLocalDpi xmlns:a14="http://schemas.microsoft.com/office/drawing/2010/main" val="0"/>
                </a:ext>
              </a:extLst>
            </a:blip>
            <a:srcRect l="5975" t="5975" r="5975" b="5975"/>
            <a:stretch>
              <a:fillRect/>
            </a:stretch>
          </p:blipFill>
          <p:spPr>
            <a:xfrm>
              <a:off x="0" y="0"/>
              <a:ext cx="12192000" cy="6858000"/>
            </a:xfrm>
            <a:prstGeom prst="rect">
              <a:avLst/>
            </a:prstGeom>
          </p:spPr>
        </p:pic>
        <p:grpSp>
          <p:nvGrpSpPr>
            <p:cNvPr id="39" name="组合 38"/>
            <p:cNvGrpSpPr/>
            <p:nvPr/>
          </p:nvGrpSpPr>
          <p:grpSpPr>
            <a:xfrm>
              <a:off x="228600" y="251120"/>
              <a:ext cx="11734800" cy="6428182"/>
              <a:chOff x="228600" y="251120"/>
              <a:chExt cx="11734800" cy="6428182"/>
            </a:xfrm>
          </p:grpSpPr>
          <p:sp>
            <p:nvSpPr>
              <p:cNvPr id="40" name="矩形 39"/>
              <p:cNvSpPr/>
              <p:nvPr/>
            </p:nvSpPr>
            <p:spPr>
              <a:xfrm flipH="1">
                <a:off x="228600" y="1116614"/>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41" name="矩形 40"/>
              <p:cNvSpPr/>
              <p:nvPr/>
            </p:nvSpPr>
            <p:spPr>
              <a:xfrm>
                <a:off x="1254970" y="251120"/>
                <a:ext cx="10343070" cy="553998"/>
              </a:xfrm>
              <a:prstGeom prst="rect">
                <a:avLst/>
              </a:prstGeom>
              <a:noFill/>
            </p:spPr>
            <p:txBody>
              <a:bodyPr wrap="square">
                <a:spAutoFit/>
                <a:scene3d>
                  <a:camera prst="orthographicFront"/>
                  <a:lightRig rig="threePt" dir="t"/>
                </a:scene3d>
                <a:sp3d contourW="12700"/>
              </a:bodyPr>
              <a:lstStyle/>
              <a:p>
                <a:pPr algn="ctr"/>
                <a:r>
                  <a:rPr lang="tr-TR" altLang="zh-CN" sz="3000" spc="600" dirty="0" smtClean="0">
                    <a:solidFill>
                      <a:schemeClr val="bg1"/>
                    </a:solidFill>
                    <a:latin typeface="Amiri" panose="00000500000000000000" charset="0"/>
                    <a:ea typeface="Amiri" panose="00000500000000000000" charset="0"/>
                    <a:cs typeface="Amiri" panose="00000500000000000000" charset="0"/>
                  </a:rPr>
                  <a:t>Türkiye de Deprem</a:t>
                </a:r>
                <a:endParaRPr lang="zh-CN" altLang="en-US" sz="3000" spc="600" dirty="0">
                  <a:solidFill>
                    <a:schemeClr val="bg1"/>
                  </a:solidFill>
                  <a:latin typeface="Amiri" panose="00000500000000000000" charset="0"/>
                  <a:ea typeface="Amiri" panose="00000500000000000000" charset="0"/>
                  <a:cs typeface="Amiri" panose="00000500000000000000" charset="0"/>
                </a:endParaRPr>
              </a:p>
            </p:txBody>
          </p:sp>
        </p:grpSp>
      </p:grpSp>
      <p:sp>
        <p:nvSpPr>
          <p:cNvPr id="27" name="Metin kutusu 26"/>
          <p:cNvSpPr txBox="1"/>
          <p:nvPr/>
        </p:nvSpPr>
        <p:spPr>
          <a:xfrm>
            <a:off x="978925" y="1389579"/>
            <a:ext cx="4459856" cy="5016758"/>
          </a:xfrm>
          <a:prstGeom prst="rect">
            <a:avLst/>
          </a:prstGeom>
          <a:noFill/>
        </p:spPr>
        <p:txBody>
          <a:bodyPr wrap="square" rtlCol="0">
            <a:spAutoFit/>
          </a:bodyPr>
          <a:lstStyle/>
          <a:p>
            <a:r>
              <a:rPr lang="tr-TR" sz="1600" dirty="0"/>
              <a:t>Deprem Bölgeleri </a:t>
            </a:r>
            <a:r>
              <a:rPr lang="tr-TR" sz="1600" dirty="0" err="1"/>
              <a:t>Haritası'na</a:t>
            </a:r>
            <a:r>
              <a:rPr lang="tr-TR" sz="1600" dirty="0"/>
              <a:t> göre, yurdumuzun %92'sinin deprem bölgeleri içerisinde olduğu, nüfusumuzun %95'inin deprem tehlikesi altında yaşadığı ve ayrıca büyük sanayi merkezlerinin %98'i ve barajlarımızın %93'ünün deprem bölgesinde bulunduğu bilinmektedir.</a:t>
            </a:r>
          </a:p>
          <a:p>
            <a:endParaRPr lang="tr-TR" sz="1600" dirty="0"/>
          </a:p>
          <a:p>
            <a:r>
              <a:rPr lang="tr-TR" sz="1600" dirty="0"/>
              <a:t>Son 58 yıl içerisinde depremlerden, 58.202 vatandaşımız hayatını kaybetmiş, 122.096 kişi yaralanmış ve yaklaşık olarak 411.465 bina yıkılmış veya ağır hasar görmüştür. Sonuç olarak denilebilir ki, depremlerden her yıl ortalama 1.003 vatandaşımız ölmekte ve 7.094 bina yıkılmaktadır.</a:t>
            </a:r>
          </a:p>
        </p:txBody>
      </p:sp>
      <p:pic>
        <p:nvPicPr>
          <p:cNvPr id="2" name="Resim 1"/>
          <p:cNvPicPr>
            <a:picLocks noChangeAspect="1"/>
          </p:cNvPicPr>
          <p:nvPr/>
        </p:nvPicPr>
        <p:blipFill>
          <a:blip r:embed="rId4"/>
          <a:stretch>
            <a:fillRect/>
          </a:stretch>
        </p:blipFill>
        <p:spPr>
          <a:xfrm>
            <a:off x="5438781" y="2668117"/>
            <a:ext cx="6285521" cy="2091109"/>
          </a:xfrm>
          <a:prstGeom prst="rect">
            <a:avLst/>
          </a:prstGeom>
        </p:spPr>
      </p:pic>
    </p:spTree>
    <p:extLst>
      <p:ext uri="{BB962C8B-B14F-4D97-AF65-F5344CB8AC3E}">
        <p14:creationId xmlns:p14="http://schemas.microsoft.com/office/powerpoint/2010/main" val="3547118217"/>
      </p:ext>
    </p:extLst>
  </p:cSld>
  <p:clrMapOvr>
    <a:masterClrMapping/>
  </p:clrMapOvr>
  <p:transition spd="slow" advClick="0" advTm="1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140893"/>
            <a:ext cx="12192000" cy="6858000"/>
            <a:chOff x="0" y="0"/>
            <a:chExt cx="12192000" cy="6858000"/>
          </a:xfrm>
        </p:grpSpPr>
        <p:pic>
          <p:nvPicPr>
            <p:cNvPr id="27" name="图片 26"/>
            <p:cNvPicPr>
              <a:picLocks noChangeAspect="1"/>
            </p:cNvPicPr>
            <p:nvPr/>
          </p:nvPicPr>
          <p:blipFill rotWithShape="1">
            <a:blip r:embed="rId3">
              <a:extLst>
                <a:ext uri="{28A0092B-C50C-407E-A947-70E740481C1C}">
                  <a14:useLocalDpi xmlns:a14="http://schemas.microsoft.com/office/drawing/2010/main" val="0"/>
                </a:ext>
              </a:extLst>
            </a:blip>
            <a:srcRect l="5975" t="5975" r="5975" b="5975"/>
            <a:stretch>
              <a:fillRect/>
            </a:stretch>
          </p:blipFill>
          <p:spPr>
            <a:xfrm>
              <a:off x="0" y="0"/>
              <a:ext cx="12192000" cy="6858000"/>
            </a:xfrm>
            <a:prstGeom prst="rect">
              <a:avLst/>
            </a:prstGeom>
          </p:spPr>
        </p:pic>
        <p:grpSp>
          <p:nvGrpSpPr>
            <p:cNvPr id="28" name="组合 27"/>
            <p:cNvGrpSpPr/>
            <p:nvPr/>
          </p:nvGrpSpPr>
          <p:grpSpPr>
            <a:xfrm>
              <a:off x="228600" y="218061"/>
              <a:ext cx="11734800" cy="6400865"/>
              <a:chOff x="228600" y="218061"/>
              <a:chExt cx="11734800" cy="6400865"/>
            </a:xfrm>
          </p:grpSpPr>
          <p:sp>
            <p:nvSpPr>
              <p:cNvPr id="29" name="矩形 28"/>
              <p:cNvSpPr/>
              <p:nvPr/>
            </p:nvSpPr>
            <p:spPr>
              <a:xfrm flipH="1">
                <a:off x="228600" y="1056238"/>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30" name="矩形 29"/>
              <p:cNvSpPr/>
              <p:nvPr/>
            </p:nvSpPr>
            <p:spPr>
              <a:xfrm>
                <a:off x="4005943" y="218061"/>
                <a:ext cx="4180114" cy="553085"/>
              </a:xfrm>
              <a:prstGeom prst="rect">
                <a:avLst/>
              </a:prstGeom>
              <a:noFill/>
            </p:spPr>
            <p:txBody>
              <a:bodyPr wrap="square">
                <a:spAutoFit/>
                <a:scene3d>
                  <a:camera prst="orthographicFront"/>
                  <a:lightRig rig="threePt" dir="t"/>
                </a:scene3d>
                <a:sp3d contourW="12700"/>
              </a:bodyPr>
              <a:lstStyle/>
              <a:p>
                <a:pPr algn="ctr"/>
                <a:endParaRPr lang="zh-CN" altLang="en-US" sz="3000" spc="600" dirty="0">
                  <a:solidFill>
                    <a:schemeClr val="bg1"/>
                  </a:solidFill>
                  <a:latin typeface="Amiri" panose="00000500000000000000" charset="0"/>
                  <a:ea typeface="Amiri" panose="00000500000000000000" charset="0"/>
                  <a:cs typeface="Amiri" panose="00000500000000000000" charset="0"/>
                  <a:sym typeface="+mn-ea"/>
                </a:endParaRPr>
              </a:p>
            </p:txBody>
          </p:sp>
        </p:grpSp>
      </p:grpSp>
      <p:sp>
        <p:nvSpPr>
          <p:cNvPr id="14" name="Metin kutusu 13"/>
          <p:cNvSpPr txBox="1"/>
          <p:nvPr/>
        </p:nvSpPr>
        <p:spPr>
          <a:xfrm>
            <a:off x="575095" y="1439318"/>
            <a:ext cx="8543027" cy="5355312"/>
          </a:xfrm>
          <a:prstGeom prst="rect">
            <a:avLst/>
          </a:prstGeom>
          <a:noFill/>
        </p:spPr>
        <p:txBody>
          <a:bodyPr wrap="square" rtlCol="0">
            <a:spAutoFit/>
          </a:bodyPr>
          <a:lstStyle/>
          <a:p>
            <a:pPr marL="285750" indent="-285750">
              <a:buFont typeface="Wingdings" panose="05000000000000000000" pitchFamily="2" charset="2"/>
              <a:buChar char="q"/>
            </a:pPr>
            <a:r>
              <a:rPr lang="tr-TR" dirty="0" smtClean="0"/>
              <a:t>Afetlerin </a:t>
            </a:r>
            <a:r>
              <a:rPr lang="tr-TR" dirty="0"/>
              <a:t>ilk dakikalarında herkes kendi başınadır, bizi sadece kendi hazırlığımız ve bilgimiz koruyacaktır. Bu nedenle olası bir afet durumuna karşı ilk 72 saate bütün bireylerin hazır olması şarttır.</a:t>
            </a:r>
          </a:p>
          <a:p>
            <a:pPr marL="285750" indent="-285750">
              <a:buFont typeface="Wingdings" panose="05000000000000000000" pitchFamily="2" charset="2"/>
              <a:buChar char="q"/>
            </a:pPr>
            <a:endParaRPr lang="tr-TR" dirty="0"/>
          </a:p>
          <a:p>
            <a:pPr marL="285750" indent="-285750">
              <a:buFont typeface="Wingdings" panose="05000000000000000000" pitchFamily="2" charset="2"/>
              <a:buChar char="q"/>
            </a:pPr>
            <a:endParaRPr lang="tr-TR" dirty="0"/>
          </a:p>
          <a:p>
            <a:pPr marL="285750" indent="-285750">
              <a:buFont typeface="Wingdings" panose="05000000000000000000" pitchFamily="2" charset="2"/>
              <a:buChar char="q"/>
            </a:pPr>
            <a:r>
              <a:rPr lang="tr-TR" dirty="0"/>
              <a:t>Afet durumunda can kaybı, yaralanma, maddi ve manevi kayıpları en aza indirmek için afetin hemen ardından ilk 72 saatte yapılacak etkin müdahale çalışmaları çok önem taşımaktadır. Bu nedenle bir afet sonrasındaki ilk 72 saat, "altın saatler" olarak da adlandırılmaktadır</a:t>
            </a:r>
            <a:r>
              <a:rPr lang="tr-TR" dirty="0" smtClean="0"/>
              <a:t>.</a:t>
            </a:r>
          </a:p>
          <a:p>
            <a:pPr marL="285750" indent="-285750">
              <a:buFont typeface="Wingdings" panose="05000000000000000000" pitchFamily="2" charset="2"/>
              <a:buChar char="q"/>
            </a:pPr>
            <a:endParaRPr lang="tr-TR" dirty="0" smtClean="0"/>
          </a:p>
          <a:p>
            <a:pPr marL="285750" indent="-285750">
              <a:buFont typeface="Wingdings" panose="05000000000000000000" pitchFamily="2" charset="2"/>
              <a:buChar char="q"/>
            </a:pPr>
            <a:r>
              <a:rPr lang="tr-TR" dirty="0"/>
              <a:t>Uluslararası otoritelerce kabul edilen 72 Saat, birey olarak yerel/ulusal/uluslararası yardım almaksızın kendi başınıza afetlerde hayatta kalmanız gereken süredir</a:t>
            </a:r>
            <a:r>
              <a:rPr lang="tr-TR" dirty="0" smtClean="0"/>
              <a:t>.</a:t>
            </a:r>
          </a:p>
          <a:p>
            <a:pPr marL="285750" indent="-285750">
              <a:buFont typeface="Wingdings" panose="05000000000000000000" pitchFamily="2" charset="2"/>
              <a:buChar char="q"/>
            </a:pPr>
            <a:endParaRPr lang="tr-TR" dirty="0"/>
          </a:p>
          <a:p>
            <a:pPr marL="285750" indent="-285750">
              <a:buFont typeface="Wingdings" panose="05000000000000000000" pitchFamily="2" charset="2"/>
              <a:buChar char="q"/>
            </a:pPr>
            <a:r>
              <a:rPr lang="tr-TR" dirty="0" smtClean="0"/>
              <a:t>Bu yüzden enkaz altındakileri arama kurtarma çalışmalarında hızlı ve pratik </a:t>
            </a:r>
            <a:r>
              <a:rPr lang="tr-TR" dirty="0" err="1" smtClean="0"/>
              <a:t>olunmalıdır.Yaptığım</a:t>
            </a:r>
            <a:r>
              <a:rPr lang="tr-TR" dirty="0" smtClean="0"/>
              <a:t> proje sayesinde bu durum kolaylaşacak ve önemli miktarda can kayıplarının bu sayede önüne geçilecektir.</a:t>
            </a:r>
            <a:endParaRPr lang="tr-TR" dirty="0"/>
          </a:p>
          <a:p>
            <a:pPr marL="285750" indent="-285750">
              <a:buFont typeface="Wingdings" panose="05000000000000000000" pitchFamily="2" charset="2"/>
              <a:buChar char="q"/>
            </a:pPr>
            <a:endParaRPr lang="tr-TR" dirty="0"/>
          </a:p>
          <a:p>
            <a:endParaRPr lang="tr-TR" dirty="0"/>
          </a:p>
        </p:txBody>
      </p:sp>
      <p:sp>
        <p:nvSpPr>
          <p:cNvPr id="15" name="Dikdörtgen 14"/>
          <p:cNvSpPr/>
          <p:nvPr/>
        </p:nvSpPr>
        <p:spPr>
          <a:xfrm>
            <a:off x="2891188" y="360625"/>
            <a:ext cx="6733446" cy="523220"/>
          </a:xfrm>
          <a:prstGeom prst="rect">
            <a:avLst/>
          </a:prstGeom>
        </p:spPr>
        <p:txBody>
          <a:bodyPr wrap="none">
            <a:spAutoFit/>
          </a:bodyPr>
          <a:lstStyle/>
          <a:p>
            <a:r>
              <a:rPr lang="tr-TR" sz="2800" dirty="0" smtClean="0">
                <a:latin typeface="Amiri"/>
              </a:rPr>
              <a:t>AFETTE İLK 72 SAAT NEDEN ÖNEMLİ?</a:t>
            </a:r>
            <a:endParaRPr lang="tr-TR" sz="2800" dirty="0">
              <a:latin typeface="Amiri"/>
            </a:endParaRPr>
          </a:p>
        </p:txBody>
      </p:sp>
    </p:spTree>
  </p:cSld>
  <p:clrMapOvr>
    <a:masterClrMapping/>
  </p:clrMapOvr>
  <p:transition spd="slow" advClick="0" advTm="1000">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0" y="0"/>
            <a:ext cx="12192000" cy="6858000"/>
            <a:chOff x="-3068" y="0"/>
            <a:chExt cx="12192000" cy="6858000"/>
          </a:xfrm>
        </p:grpSpPr>
        <p:pic>
          <p:nvPicPr>
            <p:cNvPr id="27" name="图片 26"/>
            <p:cNvPicPr>
              <a:picLocks noChangeAspect="1"/>
            </p:cNvPicPr>
            <p:nvPr/>
          </p:nvPicPr>
          <p:blipFill rotWithShape="1">
            <a:blip r:embed="rId3">
              <a:extLst>
                <a:ext uri="{28A0092B-C50C-407E-A947-70E740481C1C}">
                  <a14:useLocalDpi xmlns:a14="http://schemas.microsoft.com/office/drawing/2010/main" val="0"/>
                </a:ext>
              </a:extLst>
            </a:blip>
            <a:srcRect l="5975" t="5975" r="5975" b="5975"/>
            <a:stretch>
              <a:fillRect/>
            </a:stretch>
          </p:blipFill>
          <p:spPr>
            <a:xfrm>
              <a:off x="-3068" y="0"/>
              <a:ext cx="12192000" cy="6858000"/>
            </a:xfrm>
            <a:prstGeom prst="rect">
              <a:avLst/>
            </a:prstGeom>
          </p:spPr>
        </p:pic>
        <p:grpSp>
          <p:nvGrpSpPr>
            <p:cNvPr id="28" name="组合 27"/>
            <p:cNvGrpSpPr/>
            <p:nvPr/>
          </p:nvGrpSpPr>
          <p:grpSpPr>
            <a:xfrm>
              <a:off x="225532" y="218061"/>
              <a:ext cx="11734800" cy="6447268"/>
              <a:chOff x="225532" y="218061"/>
              <a:chExt cx="11734800" cy="6447268"/>
            </a:xfrm>
          </p:grpSpPr>
          <p:sp>
            <p:nvSpPr>
              <p:cNvPr id="29" name="矩形 28"/>
              <p:cNvSpPr/>
              <p:nvPr/>
            </p:nvSpPr>
            <p:spPr>
              <a:xfrm flipH="1">
                <a:off x="225532" y="1102641"/>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30" name="矩形 29"/>
              <p:cNvSpPr/>
              <p:nvPr/>
            </p:nvSpPr>
            <p:spPr>
              <a:xfrm>
                <a:off x="2389516" y="218061"/>
                <a:ext cx="7289321" cy="553998"/>
              </a:xfrm>
              <a:prstGeom prst="rect">
                <a:avLst/>
              </a:prstGeom>
              <a:noFill/>
            </p:spPr>
            <p:txBody>
              <a:bodyPr wrap="square">
                <a:spAutoFit/>
                <a:scene3d>
                  <a:camera prst="orthographicFront"/>
                  <a:lightRig rig="threePt" dir="t"/>
                </a:scene3d>
                <a:sp3d contourW="12700"/>
              </a:bodyPr>
              <a:lstStyle/>
              <a:p>
                <a:pPr algn="ctr"/>
                <a:r>
                  <a:rPr lang="tr-TR" altLang="zh-CN" sz="3000" spc="600" dirty="0" smtClean="0">
                    <a:solidFill>
                      <a:schemeClr val="bg1"/>
                    </a:solidFill>
                    <a:latin typeface="Amiri" panose="00000500000000000000" charset="0"/>
                    <a:ea typeface="Amiri" panose="00000500000000000000" charset="0"/>
                    <a:cs typeface="Amiri" panose="00000500000000000000" charset="0"/>
                  </a:rPr>
                  <a:t>Deprem Akıllı Bileklik</a:t>
                </a:r>
                <a:endParaRPr lang="zh-CN" altLang="en-US" sz="3000" spc="600" dirty="0">
                  <a:solidFill>
                    <a:schemeClr val="bg1"/>
                  </a:solidFill>
                  <a:latin typeface="Amiri" panose="00000500000000000000" charset="0"/>
                  <a:ea typeface="Amiri" panose="00000500000000000000" charset="0"/>
                  <a:cs typeface="Amiri" panose="00000500000000000000" charset="0"/>
                </a:endParaRPr>
              </a:p>
            </p:txBody>
          </p:sp>
        </p:grpSp>
      </p:grpSp>
      <p:sp>
        <p:nvSpPr>
          <p:cNvPr id="3" name="矩形 2"/>
          <p:cNvSpPr/>
          <p:nvPr/>
        </p:nvSpPr>
        <p:spPr bwMode="auto">
          <a:xfrm>
            <a:off x="888946" y="1799831"/>
            <a:ext cx="3591048" cy="4004947"/>
          </a:xfrm>
          <a:prstGeom prst="rect">
            <a:avLst/>
          </a:prstGeom>
          <a:solidFill>
            <a:srgbClr val="4E5B6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solidFill>
                <a:schemeClr val="bg1">
                  <a:lumMod val="50000"/>
                </a:schemeClr>
              </a:solidFill>
              <a:latin typeface="Amiri" panose="00000500000000000000" charset="0"/>
              <a:cs typeface="Amiri" panose="00000500000000000000" charset="0"/>
            </a:endParaRPr>
          </a:p>
        </p:txBody>
      </p:sp>
      <p:sp>
        <p:nvSpPr>
          <p:cNvPr id="6" name="TextBox 17"/>
          <p:cNvSpPr txBox="1">
            <a:spLocks noChangeArrowheads="1"/>
          </p:cNvSpPr>
          <p:nvPr/>
        </p:nvSpPr>
        <p:spPr bwMode="auto">
          <a:xfrm>
            <a:off x="1038871" y="1909478"/>
            <a:ext cx="3291198" cy="3785652"/>
          </a:xfrm>
          <a:prstGeom prst="rect">
            <a:avLst/>
          </a:prstGeom>
          <a:noFill/>
          <a:ln w="9525">
            <a:noFill/>
            <a:miter lim="800000"/>
          </a:ln>
        </p:spPr>
        <p:txBody>
          <a:bodyPr wrap="square">
            <a:spAutoFit/>
          </a:bodyPr>
          <a:lstStyle/>
          <a:p>
            <a:pPr>
              <a:spcBef>
                <a:spcPts val="0"/>
              </a:spcBef>
              <a:spcAft>
                <a:spcPts val="0"/>
              </a:spcAft>
            </a:pPr>
            <a:r>
              <a:rPr lang="tr-TR" altLang="zh-CN" sz="1600" b="1" dirty="0" smtClean="0">
                <a:latin typeface="Amiri" panose="00000500000000000000" charset="0"/>
                <a:ea typeface="Amiri" panose="00000500000000000000" charset="0"/>
                <a:cs typeface="Amiri" panose="00000500000000000000" charset="0"/>
              </a:rPr>
              <a:t>Bu projeyi </a:t>
            </a:r>
            <a:r>
              <a:rPr lang="tr-TR" altLang="zh-CN" sz="1600" b="1" dirty="0">
                <a:latin typeface="Amiri" panose="00000500000000000000" charset="0"/>
                <a:ea typeface="Amiri" panose="00000500000000000000" charset="0"/>
                <a:cs typeface="Amiri" panose="00000500000000000000" charset="0"/>
              </a:rPr>
              <a:t>yapmamdaki ilham kaynağım ise son yaşadığımız 2 büyük </a:t>
            </a:r>
            <a:r>
              <a:rPr lang="tr-TR" altLang="zh-CN" sz="1600" b="1" dirty="0" smtClean="0">
                <a:latin typeface="Amiri" panose="00000500000000000000" charset="0"/>
                <a:ea typeface="Amiri" panose="00000500000000000000" charset="0"/>
                <a:cs typeface="Amiri" panose="00000500000000000000" charset="0"/>
              </a:rPr>
              <a:t>Pazarcık </a:t>
            </a:r>
            <a:r>
              <a:rPr lang="tr-TR" altLang="zh-CN" sz="1600" b="1" dirty="0">
                <a:latin typeface="Amiri" panose="00000500000000000000" charset="0"/>
                <a:ea typeface="Amiri" panose="00000500000000000000" charset="0"/>
                <a:cs typeface="Amiri" panose="00000500000000000000" charset="0"/>
              </a:rPr>
              <a:t>ve </a:t>
            </a:r>
            <a:r>
              <a:rPr lang="tr-TR" altLang="zh-CN" sz="1600" b="1" dirty="0" smtClean="0">
                <a:latin typeface="Amiri" panose="00000500000000000000" charset="0"/>
                <a:ea typeface="Amiri" panose="00000500000000000000" charset="0"/>
                <a:cs typeface="Amiri" panose="00000500000000000000" charset="0"/>
              </a:rPr>
              <a:t>Elbistan merkezli </a:t>
            </a:r>
            <a:r>
              <a:rPr lang="tr-TR" altLang="zh-CN" sz="1600" b="1" dirty="0">
                <a:latin typeface="Amiri" panose="00000500000000000000" charset="0"/>
                <a:ea typeface="Amiri" panose="00000500000000000000" charset="0"/>
                <a:cs typeface="Amiri" panose="00000500000000000000" charset="0"/>
              </a:rPr>
              <a:t>depremlerde GSM </a:t>
            </a:r>
            <a:r>
              <a:rPr lang="tr-TR" altLang="zh-CN" sz="1600" b="1" dirty="0" err="1">
                <a:latin typeface="Amiri" panose="00000500000000000000" charset="0"/>
                <a:ea typeface="Amiri" panose="00000500000000000000" charset="0"/>
                <a:cs typeface="Amiri" panose="00000500000000000000" charset="0"/>
              </a:rPr>
              <a:t>operetörlerinden</a:t>
            </a:r>
            <a:r>
              <a:rPr lang="tr-TR" altLang="zh-CN" sz="1600" b="1" dirty="0">
                <a:latin typeface="Amiri" panose="00000500000000000000" charset="0"/>
                <a:ea typeface="Amiri" panose="00000500000000000000" charset="0"/>
                <a:cs typeface="Amiri" panose="00000500000000000000" charset="0"/>
              </a:rPr>
              <a:t> kaynaklı enkaz altındaki kişilere geç ulaşılması</a:t>
            </a:r>
            <a:r>
              <a:rPr lang="tr-TR" altLang="zh-CN" sz="1600" b="1" dirty="0" smtClean="0">
                <a:latin typeface="Amiri" panose="00000500000000000000" charset="0"/>
                <a:ea typeface="Amiri" panose="00000500000000000000" charset="0"/>
                <a:cs typeface="Amiri" panose="00000500000000000000" charset="0"/>
              </a:rPr>
              <a:t>. </a:t>
            </a:r>
            <a:r>
              <a:rPr lang="tr-TR" altLang="zh-CN" sz="1600" b="1" dirty="0">
                <a:latin typeface="Amiri" panose="00000500000000000000" charset="0"/>
                <a:ea typeface="Amiri" panose="00000500000000000000" charset="0"/>
                <a:cs typeface="Amiri" panose="00000500000000000000" charset="0"/>
              </a:rPr>
              <a:t>v</a:t>
            </a:r>
            <a:r>
              <a:rPr lang="tr-TR" altLang="zh-CN" sz="1600" b="1" dirty="0" smtClean="0">
                <a:latin typeface="Amiri" panose="00000500000000000000" charset="0"/>
                <a:ea typeface="Amiri" panose="00000500000000000000" charset="0"/>
                <a:cs typeface="Amiri" panose="00000500000000000000" charset="0"/>
              </a:rPr>
              <a:t>e </a:t>
            </a:r>
            <a:r>
              <a:rPr lang="tr-TR" altLang="zh-CN" sz="1600" b="1" dirty="0">
                <a:latin typeface="Amiri" panose="00000500000000000000" charset="0"/>
                <a:ea typeface="Amiri" panose="00000500000000000000" charset="0"/>
                <a:cs typeface="Amiri" panose="00000500000000000000" charset="0"/>
              </a:rPr>
              <a:t>kişilerin konumlarının </a:t>
            </a:r>
            <a:r>
              <a:rPr lang="tr-TR" altLang="zh-CN" sz="1600" b="1" dirty="0" smtClean="0">
                <a:latin typeface="Amiri" panose="00000500000000000000" charset="0"/>
                <a:ea typeface="Amiri" panose="00000500000000000000" charset="0"/>
                <a:cs typeface="Amiri" panose="00000500000000000000" charset="0"/>
              </a:rPr>
              <a:t>geç tespit edilmesinden  </a:t>
            </a:r>
            <a:r>
              <a:rPr lang="tr-TR" altLang="zh-CN" sz="1600" b="1" dirty="0">
                <a:latin typeface="Amiri" panose="00000500000000000000" charset="0"/>
                <a:ea typeface="Amiri" panose="00000500000000000000" charset="0"/>
                <a:cs typeface="Amiri" panose="00000500000000000000" charset="0"/>
              </a:rPr>
              <a:t>dolayı yaşanan karışıklık ve vakit kaybına bir </a:t>
            </a:r>
            <a:r>
              <a:rPr lang="tr-TR" altLang="zh-CN" sz="1600" b="1" dirty="0" smtClean="0">
                <a:latin typeface="Amiri" panose="00000500000000000000" charset="0"/>
                <a:ea typeface="Amiri" panose="00000500000000000000" charset="0"/>
                <a:cs typeface="Amiri" panose="00000500000000000000" charset="0"/>
              </a:rPr>
              <a:t>çözüm sağlamak üzere ortaya çıkmıştır </a:t>
            </a:r>
            <a:r>
              <a:rPr lang="tr-TR" altLang="zh-CN" sz="3200" b="1" dirty="0">
                <a:latin typeface="Amiri" panose="00000500000000000000" charset="0"/>
                <a:ea typeface="Amiri" panose="00000500000000000000" charset="0"/>
                <a:cs typeface="Amiri" panose="00000500000000000000" charset="0"/>
              </a:rPr>
              <a:t>.</a:t>
            </a:r>
            <a:endParaRPr lang="tr-TR" altLang="zh-CN" sz="3200" b="1" dirty="0">
              <a:latin typeface="Amiri" panose="00000500000000000000" charset="0"/>
              <a:ea typeface="Amiri" panose="00000500000000000000" charset="0"/>
              <a:cs typeface="Amiri" panose="00000500000000000000" charset="0"/>
            </a:endParaRPr>
          </a:p>
        </p:txBody>
      </p:sp>
      <p:sp>
        <p:nvSpPr>
          <p:cNvPr id="7" name="AutoShape 39"/>
          <p:cNvSpPr>
            <a:spLocks noChangeArrowheads="1"/>
          </p:cNvSpPr>
          <p:nvPr/>
        </p:nvSpPr>
        <p:spPr bwMode="auto">
          <a:xfrm>
            <a:off x="9367914" y="2429600"/>
            <a:ext cx="2040763" cy="549275"/>
          </a:xfrm>
          <a:custGeom>
            <a:avLst/>
            <a:gdLst>
              <a:gd name="T0" fmla="*/ 2147483646 w 21600"/>
              <a:gd name="T1" fmla="*/ 177553805 h 21600"/>
              <a:gd name="T2" fmla="*/ 2147483646 w 21600"/>
              <a:gd name="T3" fmla="*/ 177553805 h 21600"/>
              <a:gd name="T4" fmla="*/ 2147483646 w 21600"/>
              <a:gd name="T5" fmla="*/ 177553805 h 21600"/>
              <a:gd name="T6" fmla="*/ 2147483646 w 21600"/>
              <a:gd name="T7" fmla="*/ 17755380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eaLnBrk="1" hangingPunct="1">
              <a:spcBef>
                <a:spcPct val="20000"/>
              </a:spcBef>
            </a:pPr>
            <a:endParaRPr lang="zh-CN" altLang="en-US" sz="1100" dirty="0">
              <a:solidFill>
                <a:srgbClr val="4E5B64"/>
              </a:solidFill>
              <a:latin typeface="Amiri" panose="00000500000000000000" charset="0"/>
              <a:ea typeface="Amiri" panose="00000500000000000000" charset="0"/>
              <a:cs typeface="Amiri" panose="00000500000000000000" charset="0"/>
              <a:sym typeface="Arial" panose="020B0604020202020204" pitchFamily="34" charset="0"/>
            </a:endParaRPr>
          </a:p>
        </p:txBody>
      </p:sp>
      <p:sp>
        <p:nvSpPr>
          <p:cNvPr id="8" name="AutoShape 40"/>
          <p:cNvSpPr>
            <a:spLocks noChangeArrowheads="1"/>
          </p:cNvSpPr>
          <p:nvPr/>
        </p:nvSpPr>
        <p:spPr bwMode="auto">
          <a:xfrm>
            <a:off x="8902461" y="1799831"/>
            <a:ext cx="2748162" cy="2234251"/>
          </a:xfrm>
          <a:custGeom>
            <a:avLst/>
            <a:gdLst>
              <a:gd name="T0" fmla="*/ 2147483646 w 21600"/>
              <a:gd name="T1" fmla="*/ 20792382 h 21600"/>
              <a:gd name="T2" fmla="*/ 2147483646 w 21600"/>
              <a:gd name="T3" fmla="*/ 20792382 h 21600"/>
              <a:gd name="T4" fmla="*/ 2147483646 w 21600"/>
              <a:gd name="T5" fmla="*/ 20792382 h 21600"/>
              <a:gd name="T6" fmla="*/ 2147483646 w 21600"/>
              <a:gd name="T7" fmla="*/ 2079238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91" tIns="20091" rIns="20091" bIns="20091" anchor="ctr"/>
          <a:lstStyle/>
          <a:p>
            <a:pPr algn="ctr"/>
            <a:r>
              <a:rPr lang="tr-TR" sz="1400" dirty="0"/>
              <a:t>Bilindiği üzere akıllı saatler son zamanlarda oldukça </a:t>
            </a:r>
            <a:r>
              <a:rPr lang="tr-TR" sz="1400" dirty="0" err="1"/>
              <a:t>popüler.Akıllı</a:t>
            </a:r>
            <a:r>
              <a:rPr lang="tr-TR" sz="1400" dirty="0"/>
              <a:t> saatler sayesinde arama </a:t>
            </a:r>
            <a:r>
              <a:rPr lang="tr-TR" sz="1400" dirty="0" err="1"/>
              <a:t>yapılabiliyor,adım</a:t>
            </a:r>
            <a:r>
              <a:rPr lang="tr-TR" sz="1400" dirty="0"/>
              <a:t> </a:t>
            </a:r>
            <a:r>
              <a:rPr lang="tr-TR" sz="1400" dirty="0" err="1"/>
              <a:t>sayılabiliyor,nabız</a:t>
            </a:r>
            <a:r>
              <a:rPr lang="tr-TR" sz="1400" dirty="0"/>
              <a:t> ölçülebiliyor…</a:t>
            </a:r>
          </a:p>
          <a:p>
            <a:pPr algn="ctr">
              <a:spcBef>
                <a:spcPts val="0"/>
              </a:spcBef>
              <a:spcAft>
                <a:spcPts val="0"/>
              </a:spcAft>
            </a:pPr>
            <a:endParaRPr lang="es-ES" altLang="zh-CN" sz="1400" dirty="0">
              <a:solidFill>
                <a:schemeClr val="bg1">
                  <a:lumMod val="50000"/>
                </a:schemeClr>
              </a:solidFill>
              <a:latin typeface="Amiri" panose="00000500000000000000" charset="0"/>
              <a:ea typeface="Amiri" panose="00000500000000000000" charset="0"/>
              <a:cs typeface="Amiri" panose="00000500000000000000" charset="0"/>
              <a:sym typeface="Arial" panose="020B0604020202020204" pitchFamily="34" charset="0"/>
            </a:endParaRPr>
          </a:p>
        </p:txBody>
      </p:sp>
      <p:sp>
        <p:nvSpPr>
          <p:cNvPr id="9" name="AutoShape 41"/>
          <p:cNvSpPr/>
          <p:nvPr/>
        </p:nvSpPr>
        <p:spPr bwMode="auto">
          <a:xfrm>
            <a:off x="8543107" y="2077534"/>
            <a:ext cx="227013" cy="22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4E5B64"/>
          </a:solidFill>
          <a:ln w="25400" cap="flat" cmpd="sng">
            <a:solidFill>
              <a:srgbClr val="000000">
                <a:alpha val="0"/>
              </a:srgbClr>
            </a:solidFill>
            <a:prstDash val="solid"/>
            <a:miter lim="0"/>
          </a:ln>
          <a:effectLst/>
        </p:spPr>
        <p:txBody>
          <a:bodyPr lIns="0" tIns="0" rIns="0" bIns="0" anchor="ctr"/>
          <a:lstStyle/>
          <a:p>
            <a:pPr defTabSz="307975" eaLnBrk="1" hangingPunct="1">
              <a:lnSpc>
                <a:spcPct val="120000"/>
              </a:lnSpc>
              <a:defRPr/>
            </a:pPr>
            <a:endParaRPr lang="es-ES" sz="2110" noProof="1">
              <a:solidFill>
                <a:schemeClr val="bg1">
                  <a:lumMod val="65000"/>
                </a:schemeClr>
              </a:solidFill>
              <a:effectLst>
                <a:outerShdw blurRad="38100" dist="38100" dir="2700000" algn="tl">
                  <a:srgbClr val="000000"/>
                </a:outerShdw>
              </a:effectLst>
              <a:latin typeface="Amiri" panose="00000500000000000000" charset="0"/>
              <a:ea typeface="Amiri" panose="00000500000000000000" charset="0"/>
              <a:cs typeface="Amiri" panose="00000500000000000000" charset="0"/>
              <a:sym typeface="Arial" panose="020B0604020202020204" pitchFamily="34" charset="0"/>
            </a:endParaRPr>
          </a:p>
        </p:txBody>
      </p:sp>
      <p:sp>
        <p:nvSpPr>
          <p:cNvPr id="14" name="AutoShape 52"/>
          <p:cNvSpPr>
            <a:spLocks noChangeArrowheads="1"/>
          </p:cNvSpPr>
          <p:nvPr/>
        </p:nvSpPr>
        <p:spPr bwMode="auto">
          <a:xfrm>
            <a:off x="9034801" y="3959525"/>
            <a:ext cx="2615821" cy="2055574"/>
          </a:xfrm>
          <a:custGeom>
            <a:avLst/>
            <a:gdLst>
              <a:gd name="T0" fmla="*/ 2147483646 w 21600"/>
              <a:gd name="T1" fmla="*/ 21039105 h 21600"/>
              <a:gd name="T2" fmla="*/ 2147483646 w 21600"/>
              <a:gd name="T3" fmla="*/ 21039105 h 21600"/>
              <a:gd name="T4" fmla="*/ 2147483646 w 21600"/>
              <a:gd name="T5" fmla="*/ 21039105 h 21600"/>
              <a:gd name="T6" fmla="*/ 2147483646 w 21600"/>
              <a:gd name="T7" fmla="*/ 2103910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0091" tIns="20091" rIns="20091" bIns="20091" anchor="ctr"/>
          <a:lstStyle/>
          <a:p>
            <a:pPr algn="ctr"/>
            <a:r>
              <a:rPr lang="tr-TR" sz="1400" dirty="0"/>
              <a:t>Bu projede ise bu akıllı saat sistemini bir adım öteye taşıyarak depreme özel akıllı bileklik </a:t>
            </a:r>
            <a:r>
              <a:rPr lang="tr-TR" sz="1400" dirty="0" smtClean="0"/>
              <a:t>projesini </a:t>
            </a:r>
            <a:r>
              <a:rPr lang="tr-TR" sz="1400" dirty="0"/>
              <a:t>geliştireceğim.  </a:t>
            </a:r>
          </a:p>
          <a:p>
            <a:pPr algn="ctr">
              <a:spcBef>
                <a:spcPts val="0"/>
              </a:spcBef>
              <a:spcAft>
                <a:spcPts val="0"/>
              </a:spcAft>
            </a:pPr>
            <a:endParaRPr lang="en-US" altLang="zh-CN" sz="1400" dirty="0">
              <a:solidFill>
                <a:srgbClr val="4E5B64"/>
              </a:solidFill>
              <a:latin typeface="Amiri" panose="00000500000000000000" charset="0"/>
              <a:ea typeface="Amiri" panose="00000500000000000000" charset="0"/>
              <a:cs typeface="Amiri" panose="00000500000000000000" charset="0"/>
              <a:sym typeface="+mn-ea"/>
            </a:endParaRPr>
          </a:p>
        </p:txBody>
      </p:sp>
      <p:sp>
        <p:nvSpPr>
          <p:cNvPr id="15" name="AutoShape 53"/>
          <p:cNvSpPr/>
          <p:nvPr/>
        </p:nvSpPr>
        <p:spPr bwMode="auto">
          <a:xfrm>
            <a:off x="8675448" y="4566753"/>
            <a:ext cx="227013" cy="22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4E5B64"/>
          </a:solidFill>
          <a:ln w="25400" cap="flat" cmpd="sng">
            <a:solidFill>
              <a:srgbClr val="000000">
                <a:alpha val="0"/>
              </a:srgbClr>
            </a:solidFill>
            <a:prstDash val="solid"/>
            <a:miter lim="0"/>
          </a:ln>
          <a:effectLst/>
        </p:spPr>
        <p:txBody>
          <a:bodyPr lIns="0" tIns="0" rIns="0" bIns="0" anchor="ctr"/>
          <a:lstStyle/>
          <a:p>
            <a:pPr defTabSz="307975" eaLnBrk="1" hangingPunct="1">
              <a:lnSpc>
                <a:spcPct val="120000"/>
              </a:lnSpc>
              <a:defRPr/>
            </a:pPr>
            <a:endParaRPr lang="es-ES" sz="2110" noProof="1">
              <a:solidFill>
                <a:schemeClr val="bg1">
                  <a:lumMod val="65000"/>
                </a:schemeClr>
              </a:solidFill>
              <a:effectLst>
                <a:outerShdw blurRad="38100" dist="38100" dir="2700000" algn="tl">
                  <a:srgbClr val="000000"/>
                </a:outerShdw>
              </a:effectLst>
              <a:latin typeface="Amiri" panose="00000500000000000000" charset="0"/>
              <a:ea typeface="Amiri" panose="00000500000000000000" charset="0"/>
              <a:cs typeface="Amiri" panose="00000500000000000000" charset="0"/>
              <a:sym typeface="Arial" panose="020B0604020202020204" pitchFamily="34" charset="0"/>
            </a:endParaRPr>
          </a:p>
        </p:txBody>
      </p:sp>
      <p:pic>
        <p:nvPicPr>
          <p:cNvPr id="16" name="Resim 15"/>
          <p:cNvPicPr>
            <a:picLocks noChangeAspect="1"/>
          </p:cNvPicPr>
          <p:nvPr/>
        </p:nvPicPr>
        <p:blipFill>
          <a:blip r:embed="rId4"/>
          <a:stretch>
            <a:fillRect/>
          </a:stretch>
        </p:blipFill>
        <p:spPr>
          <a:xfrm>
            <a:off x="5140340" y="1752871"/>
            <a:ext cx="2841485" cy="4262228"/>
          </a:xfrm>
          <a:prstGeom prst="rect">
            <a:avLst/>
          </a:prstGeom>
        </p:spPr>
      </p:pic>
    </p:spTree>
    <p:extLst>
      <p:ext uri="{BB962C8B-B14F-4D97-AF65-F5344CB8AC3E}">
        <p14:creationId xmlns:p14="http://schemas.microsoft.com/office/powerpoint/2010/main" val="236716761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0-#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250" fill="hold"/>
                                        <p:tgtEl>
                                          <p:spTgt spid="8"/>
                                        </p:tgtEl>
                                        <p:attrNameLst>
                                          <p:attrName>ppt_x</p:attrName>
                                        </p:attrNameLst>
                                      </p:cBhvr>
                                      <p:tavLst>
                                        <p:tav tm="0">
                                          <p:val>
                                            <p:strVal val="1+#ppt_w/2"/>
                                          </p:val>
                                        </p:tav>
                                        <p:tav tm="100000">
                                          <p:val>
                                            <p:strVal val="#ppt_x"/>
                                          </p:val>
                                        </p:tav>
                                      </p:tavLst>
                                    </p:anim>
                                    <p:anim calcmode="lin" valueType="num">
                                      <p:cBhvr>
                                        <p:cTn id="13" dur="25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nodePh="1">
                                  <p:stCondLst>
                                    <p:cond delay="0"/>
                                  </p:stCondLst>
                                  <p:endCondLst>
                                    <p:cond evt="begin" delay="0">
                                      <p:tn val="15"/>
                                    </p:cond>
                                  </p:endCondLst>
                                  <p:childTnLst>
                                    <p:set>
                                      <p:cBhvr>
                                        <p:cTn id="16" dur="1" fill="hold">
                                          <p:stCondLst>
                                            <p:cond delay="0"/>
                                          </p:stCondLst>
                                        </p:cTn>
                                        <p:tgtEl>
                                          <p:spTgt spid="7"/>
                                        </p:tgtEl>
                                        <p:attrNameLst>
                                          <p:attrName>style.visibility</p:attrName>
                                        </p:attrNameLst>
                                      </p:cBhvr>
                                      <p:to>
                                        <p:strVal val="visible"/>
                                      </p:to>
                                    </p:set>
                                    <p:anim calcmode="lin" valueType="num">
                                      <p:cBhvr>
                                        <p:cTn id="17" dur="250" fill="hold"/>
                                        <p:tgtEl>
                                          <p:spTgt spid="7"/>
                                        </p:tgtEl>
                                        <p:attrNameLst>
                                          <p:attrName>ppt_x</p:attrName>
                                        </p:attrNameLst>
                                      </p:cBhvr>
                                      <p:tavLst>
                                        <p:tav tm="0">
                                          <p:val>
                                            <p:strVal val="1+#ppt_w/2"/>
                                          </p:val>
                                        </p:tav>
                                        <p:tav tm="100000">
                                          <p:val>
                                            <p:strVal val="#ppt_x"/>
                                          </p:val>
                                        </p:tav>
                                      </p:tavLst>
                                    </p:anim>
                                    <p:anim calcmode="lin" valueType="num">
                                      <p:cBhvr>
                                        <p:cTn id="18" dur="25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9"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250"/>
                                        <p:tgtEl>
                                          <p:spTgt spid="9"/>
                                        </p:tgtEl>
                                      </p:cBhvr>
                                    </p:animEffect>
                                  </p:childTnLst>
                                </p:cTn>
                              </p:par>
                            </p:childTnLst>
                          </p:cTn>
                        </p:par>
                        <p:par>
                          <p:cTn id="23" fill="hold">
                            <p:stCondLst>
                              <p:cond delay="1000"/>
                            </p:stCondLst>
                            <p:childTnLst>
                              <p:par>
                                <p:cTn id="24" presetID="2" presetClass="entr" presetSubtype="2"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250" fill="hold"/>
                                        <p:tgtEl>
                                          <p:spTgt spid="14"/>
                                        </p:tgtEl>
                                        <p:attrNameLst>
                                          <p:attrName>ppt_x</p:attrName>
                                        </p:attrNameLst>
                                      </p:cBhvr>
                                      <p:tavLst>
                                        <p:tav tm="0">
                                          <p:val>
                                            <p:strVal val="1+#ppt_w/2"/>
                                          </p:val>
                                        </p:tav>
                                        <p:tav tm="100000">
                                          <p:val>
                                            <p:strVal val="#ppt_x"/>
                                          </p:val>
                                        </p:tav>
                                      </p:tavLst>
                                    </p:anim>
                                    <p:anim calcmode="lin" valueType="num">
                                      <p:cBhvr>
                                        <p:cTn id="27" dur="250" fill="hold"/>
                                        <p:tgtEl>
                                          <p:spTgt spid="14"/>
                                        </p:tgtEl>
                                        <p:attrNameLst>
                                          <p:attrName>ppt_y</p:attrName>
                                        </p:attrNameLst>
                                      </p:cBhvr>
                                      <p:tavLst>
                                        <p:tav tm="0">
                                          <p:val>
                                            <p:strVal val="#ppt_y"/>
                                          </p:val>
                                        </p:tav>
                                        <p:tav tm="100000">
                                          <p:val>
                                            <p:strVal val="#ppt_y"/>
                                          </p:val>
                                        </p:tav>
                                      </p:tavLst>
                                    </p:anim>
                                  </p:childTnLst>
                                </p:cTn>
                              </p:par>
                            </p:childTnLst>
                          </p:cTn>
                        </p:par>
                        <p:par>
                          <p:cTn id="28" fill="hold">
                            <p:stCondLst>
                              <p:cond delay="1250"/>
                            </p:stCondLst>
                            <p:childTnLst>
                              <p:par>
                                <p:cTn id="29" presetID="9"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0" y="0"/>
            <a:ext cx="12192000" cy="6858000"/>
            <a:chOff x="-1" y="0"/>
            <a:chExt cx="12192000" cy="6858000"/>
          </a:xfrm>
        </p:grpSpPr>
        <p:pic>
          <p:nvPicPr>
            <p:cNvPr id="34" name="图片 33"/>
            <p:cNvPicPr>
              <a:picLocks noChangeAspect="1"/>
            </p:cNvPicPr>
            <p:nvPr/>
          </p:nvPicPr>
          <p:blipFill rotWithShape="1">
            <a:blip r:embed="rId3">
              <a:extLst>
                <a:ext uri="{28A0092B-C50C-407E-A947-70E740481C1C}">
                  <a14:useLocalDpi xmlns:a14="http://schemas.microsoft.com/office/drawing/2010/main" val="0"/>
                </a:ext>
              </a:extLst>
            </a:blip>
            <a:srcRect l="5975" t="5975" r="5975" b="5975"/>
            <a:stretch>
              <a:fillRect/>
            </a:stretch>
          </p:blipFill>
          <p:spPr>
            <a:xfrm>
              <a:off x="-1" y="0"/>
              <a:ext cx="12192000" cy="6858000"/>
            </a:xfrm>
            <a:prstGeom prst="rect">
              <a:avLst/>
            </a:prstGeom>
          </p:spPr>
        </p:pic>
        <p:grpSp>
          <p:nvGrpSpPr>
            <p:cNvPr id="35" name="组合 34"/>
            <p:cNvGrpSpPr/>
            <p:nvPr/>
          </p:nvGrpSpPr>
          <p:grpSpPr>
            <a:xfrm>
              <a:off x="228600" y="239283"/>
              <a:ext cx="11734800" cy="6379643"/>
              <a:chOff x="228600" y="239283"/>
              <a:chExt cx="11734800" cy="6379643"/>
            </a:xfrm>
          </p:grpSpPr>
          <p:sp>
            <p:nvSpPr>
              <p:cNvPr id="36" name="矩形 35"/>
              <p:cNvSpPr/>
              <p:nvPr/>
            </p:nvSpPr>
            <p:spPr>
              <a:xfrm flipH="1">
                <a:off x="228600" y="1056238"/>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37" name="矩形 36"/>
              <p:cNvSpPr/>
              <p:nvPr/>
            </p:nvSpPr>
            <p:spPr>
              <a:xfrm>
                <a:off x="1390290" y="239283"/>
                <a:ext cx="9411419" cy="553998"/>
              </a:xfrm>
              <a:prstGeom prst="rect">
                <a:avLst/>
              </a:prstGeom>
              <a:noFill/>
            </p:spPr>
            <p:txBody>
              <a:bodyPr wrap="square">
                <a:spAutoFit/>
                <a:scene3d>
                  <a:camera prst="orthographicFront"/>
                  <a:lightRig rig="threePt" dir="t"/>
                </a:scene3d>
                <a:sp3d contourW="12700"/>
              </a:bodyPr>
              <a:lstStyle/>
              <a:p>
                <a:pPr algn="ctr"/>
                <a:r>
                  <a:rPr lang="tr-TR" altLang="zh-CN" sz="3000" spc="600" dirty="0" smtClean="0">
                    <a:solidFill>
                      <a:schemeClr val="bg1"/>
                    </a:solidFill>
                    <a:latin typeface="Amiri" panose="00000500000000000000" charset="0"/>
                    <a:ea typeface="Amiri" panose="00000500000000000000" charset="0"/>
                    <a:cs typeface="Amiri" panose="00000500000000000000" charset="0"/>
                    <a:sym typeface="+mn-ea"/>
                  </a:rPr>
                  <a:t>Deprem Bilekliği Özellikleri</a:t>
                </a:r>
                <a:endParaRPr lang="zh-CN" altLang="en-US" sz="3000" spc="600" dirty="0">
                  <a:solidFill>
                    <a:schemeClr val="bg1"/>
                  </a:solidFill>
                  <a:latin typeface="Amiri" panose="00000500000000000000" charset="0"/>
                  <a:ea typeface="Amiri" panose="00000500000000000000" charset="0"/>
                  <a:cs typeface="Amiri" panose="00000500000000000000" charset="0"/>
                  <a:sym typeface="+mn-ea"/>
                </a:endParaRPr>
              </a:p>
            </p:txBody>
          </p:sp>
        </p:grpSp>
      </p:grpSp>
      <p:sp>
        <p:nvSpPr>
          <p:cNvPr id="6" name="Freeform 128"/>
          <p:cNvSpPr>
            <a:spLocks noEditPoints="1"/>
          </p:cNvSpPr>
          <p:nvPr/>
        </p:nvSpPr>
        <p:spPr bwMode="auto">
          <a:xfrm>
            <a:off x="3049471" y="2088613"/>
            <a:ext cx="264555" cy="351220"/>
          </a:xfrm>
          <a:custGeom>
            <a:avLst/>
            <a:gdLst>
              <a:gd name="T0" fmla="*/ 25 w 49"/>
              <a:gd name="T1" fmla="*/ 23 h 65"/>
              <a:gd name="T2" fmla="*/ 36 w 49"/>
              <a:gd name="T3" fmla="*/ 12 h 65"/>
              <a:gd name="T4" fmla="*/ 25 w 49"/>
              <a:gd name="T5" fmla="*/ 0 h 65"/>
              <a:gd name="T6" fmla="*/ 13 w 49"/>
              <a:gd name="T7" fmla="*/ 12 h 65"/>
              <a:gd name="T8" fmla="*/ 25 w 49"/>
              <a:gd name="T9" fmla="*/ 23 h 65"/>
              <a:gd name="T10" fmla="*/ 32 w 49"/>
              <a:gd name="T11" fmla="*/ 25 h 65"/>
              <a:gd name="T12" fmla="*/ 18 w 49"/>
              <a:gd name="T13" fmla="*/ 25 h 65"/>
              <a:gd name="T14" fmla="*/ 0 w 49"/>
              <a:gd name="T15" fmla="*/ 42 h 65"/>
              <a:gd name="T16" fmla="*/ 0 w 49"/>
              <a:gd name="T17" fmla="*/ 65 h 65"/>
              <a:gd name="T18" fmla="*/ 10 w 49"/>
              <a:gd name="T19" fmla="*/ 65 h 65"/>
              <a:gd name="T20" fmla="*/ 10 w 49"/>
              <a:gd name="T21" fmla="*/ 42 h 65"/>
              <a:gd name="T22" fmla="*/ 14 w 49"/>
              <a:gd name="T23" fmla="*/ 42 h 65"/>
              <a:gd name="T24" fmla="*/ 14 w 49"/>
              <a:gd name="T25" fmla="*/ 65 h 65"/>
              <a:gd name="T26" fmla="*/ 35 w 49"/>
              <a:gd name="T27" fmla="*/ 65 h 65"/>
              <a:gd name="T28" fmla="*/ 35 w 49"/>
              <a:gd name="T29" fmla="*/ 42 h 65"/>
              <a:gd name="T30" fmla="*/ 39 w 49"/>
              <a:gd name="T31" fmla="*/ 42 h 65"/>
              <a:gd name="T32" fmla="*/ 39 w 49"/>
              <a:gd name="T33" fmla="*/ 65 h 65"/>
              <a:gd name="T34" fmla="*/ 49 w 49"/>
              <a:gd name="T35" fmla="*/ 65 h 65"/>
              <a:gd name="T36" fmla="*/ 49 w 49"/>
              <a:gd name="T37" fmla="*/ 42 h 65"/>
              <a:gd name="T38" fmla="*/ 32 w 49"/>
              <a:gd name="T39" fmla="*/ 2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65">
                <a:moveTo>
                  <a:pt x="25" y="23"/>
                </a:moveTo>
                <a:cubicBezTo>
                  <a:pt x="31" y="23"/>
                  <a:pt x="36" y="18"/>
                  <a:pt x="36" y="12"/>
                </a:cubicBezTo>
                <a:cubicBezTo>
                  <a:pt x="36" y="5"/>
                  <a:pt x="31" y="0"/>
                  <a:pt x="25" y="0"/>
                </a:cubicBezTo>
                <a:cubicBezTo>
                  <a:pt x="19" y="0"/>
                  <a:pt x="13" y="5"/>
                  <a:pt x="13" y="12"/>
                </a:cubicBezTo>
                <a:cubicBezTo>
                  <a:pt x="13" y="18"/>
                  <a:pt x="19" y="23"/>
                  <a:pt x="25" y="23"/>
                </a:cubicBezTo>
                <a:close/>
                <a:moveTo>
                  <a:pt x="32" y="25"/>
                </a:moveTo>
                <a:cubicBezTo>
                  <a:pt x="18" y="25"/>
                  <a:pt x="18" y="25"/>
                  <a:pt x="18" y="25"/>
                </a:cubicBezTo>
                <a:cubicBezTo>
                  <a:pt x="8" y="25"/>
                  <a:pt x="0" y="33"/>
                  <a:pt x="0" y="42"/>
                </a:cubicBezTo>
                <a:cubicBezTo>
                  <a:pt x="0" y="65"/>
                  <a:pt x="0" y="65"/>
                  <a:pt x="0" y="65"/>
                </a:cubicBezTo>
                <a:cubicBezTo>
                  <a:pt x="10" y="65"/>
                  <a:pt x="10" y="65"/>
                  <a:pt x="10" y="65"/>
                </a:cubicBezTo>
                <a:cubicBezTo>
                  <a:pt x="10" y="42"/>
                  <a:pt x="10" y="42"/>
                  <a:pt x="10" y="42"/>
                </a:cubicBezTo>
                <a:cubicBezTo>
                  <a:pt x="14" y="42"/>
                  <a:pt x="14" y="42"/>
                  <a:pt x="14" y="42"/>
                </a:cubicBezTo>
                <a:cubicBezTo>
                  <a:pt x="14" y="65"/>
                  <a:pt x="14" y="65"/>
                  <a:pt x="14" y="65"/>
                </a:cubicBezTo>
                <a:cubicBezTo>
                  <a:pt x="35" y="65"/>
                  <a:pt x="35" y="65"/>
                  <a:pt x="35" y="65"/>
                </a:cubicBezTo>
                <a:cubicBezTo>
                  <a:pt x="35" y="42"/>
                  <a:pt x="35" y="42"/>
                  <a:pt x="35" y="42"/>
                </a:cubicBezTo>
                <a:cubicBezTo>
                  <a:pt x="39" y="42"/>
                  <a:pt x="39" y="42"/>
                  <a:pt x="39" y="42"/>
                </a:cubicBezTo>
                <a:cubicBezTo>
                  <a:pt x="39" y="65"/>
                  <a:pt x="39" y="65"/>
                  <a:pt x="39" y="65"/>
                </a:cubicBezTo>
                <a:cubicBezTo>
                  <a:pt x="49" y="65"/>
                  <a:pt x="49" y="65"/>
                  <a:pt x="49" y="65"/>
                </a:cubicBezTo>
                <a:cubicBezTo>
                  <a:pt x="49" y="42"/>
                  <a:pt x="49" y="42"/>
                  <a:pt x="49" y="42"/>
                </a:cubicBezTo>
                <a:cubicBezTo>
                  <a:pt x="49" y="33"/>
                  <a:pt x="42" y="25"/>
                  <a:pt x="32" y="25"/>
                </a:cubicBezTo>
                <a:close/>
              </a:path>
            </a:pathLst>
          </a:custGeom>
          <a:solidFill>
            <a:schemeClr val="bg1"/>
          </a:solidFill>
          <a:ln>
            <a:noFill/>
          </a:ln>
        </p:spPr>
        <p:txBody>
          <a:bodyPr vert="horz" wrap="square" lIns="91440" tIns="45720" rIns="91440" bIns="45720" numCol="1" anchor="t" anchorCtr="0" compatLnSpc="1"/>
          <a:lstStyle/>
          <a:p>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7" name="椭圆 6"/>
          <p:cNvSpPr/>
          <p:nvPr/>
        </p:nvSpPr>
        <p:spPr>
          <a:xfrm>
            <a:off x="691558" y="1736267"/>
            <a:ext cx="664328" cy="664328"/>
          </a:xfrm>
          <a:prstGeom prst="ellipse">
            <a:avLst/>
          </a:prstGeom>
          <a:solidFill>
            <a:srgbClr val="4E5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8" name="任意多边形 13"/>
          <p:cNvSpPr/>
          <p:nvPr/>
        </p:nvSpPr>
        <p:spPr>
          <a:xfrm rot="18825554">
            <a:off x="935828" y="1884501"/>
            <a:ext cx="189898" cy="367863"/>
          </a:xfrm>
          <a:custGeom>
            <a:avLst/>
            <a:gdLst>
              <a:gd name="connsiteX0" fmla="*/ 235173 w 469026"/>
              <a:gd name="connsiteY0" fmla="*/ 732025 h 908580"/>
              <a:gd name="connsiteX1" fmla="*/ 181173 w 469026"/>
              <a:gd name="connsiteY1" fmla="*/ 786025 h 908580"/>
              <a:gd name="connsiteX2" fmla="*/ 235173 w 469026"/>
              <a:gd name="connsiteY2" fmla="*/ 840025 h 908580"/>
              <a:gd name="connsiteX3" fmla="*/ 289173 w 469026"/>
              <a:gd name="connsiteY3" fmla="*/ 786025 h 908580"/>
              <a:gd name="connsiteX4" fmla="*/ 235173 w 469026"/>
              <a:gd name="connsiteY4" fmla="*/ 732025 h 908580"/>
              <a:gd name="connsiteX5" fmla="*/ 350586 w 469026"/>
              <a:gd name="connsiteY5" fmla="*/ 0 h 908580"/>
              <a:gd name="connsiteX6" fmla="*/ 400339 w 469026"/>
              <a:gd name="connsiteY6" fmla="*/ 33544 h 908580"/>
              <a:gd name="connsiteX7" fmla="*/ 469026 w 469026"/>
              <a:gd name="connsiteY7" fmla="*/ 199370 h 908580"/>
              <a:gd name="connsiteX8" fmla="*/ 400339 w 469026"/>
              <a:gd name="connsiteY8" fmla="*/ 365196 h 908580"/>
              <a:gd name="connsiteX9" fmla="*/ 350984 w 469026"/>
              <a:gd name="connsiteY9" fmla="*/ 398472 h 908580"/>
              <a:gd name="connsiteX10" fmla="*/ 350984 w 469026"/>
              <a:gd name="connsiteY10" fmla="*/ 792110 h 908580"/>
              <a:gd name="connsiteX11" fmla="*/ 234514 w 469026"/>
              <a:gd name="connsiteY11" fmla="*/ 908580 h 908580"/>
              <a:gd name="connsiteX12" fmla="*/ 234514 w 469026"/>
              <a:gd name="connsiteY12" fmla="*/ 908579 h 908580"/>
              <a:gd name="connsiteX13" fmla="*/ 118044 w 469026"/>
              <a:gd name="connsiteY13" fmla="*/ 792109 h 908580"/>
              <a:gd name="connsiteX14" fmla="*/ 118044 w 469026"/>
              <a:gd name="connsiteY14" fmla="*/ 398473 h 908580"/>
              <a:gd name="connsiteX15" fmla="*/ 68687 w 469026"/>
              <a:gd name="connsiteY15" fmla="*/ 365196 h 908580"/>
              <a:gd name="connsiteX16" fmla="*/ 0 w 469026"/>
              <a:gd name="connsiteY16" fmla="*/ 199370 h 908580"/>
              <a:gd name="connsiteX17" fmla="*/ 68687 w 469026"/>
              <a:gd name="connsiteY17" fmla="*/ 33544 h 908580"/>
              <a:gd name="connsiteX18" fmla="*/ 118438 w 469026"/>
              <a:gd name="connsiteY18" fmla="*/ 1 h 908580"/>
              <a:gd name="connsiteX19" fmla="*/ 158312 w 469026"/>
              <a:gd name="connsiteY19" fmla="*/ 199369 h 908580"/>
              <a:gd name="connsiteX20" fmla="*/ 310712 w 469026"/>
              <a:gd name="connsiteY20" fmla="*/ 199369 h 90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026" h="908580">
                <a:moveTo>
                  <a:pt x="235173" y="732025"/>
                </a:moveTo>
                <a:cubicBezTo>
                  <a:pt x="205350" y="732025"/>
                  <a:pt x="181173" y="756202"/>
                  <a:pt x="181173" y="786025"/>
                </a:cubicBezTo>
                <a:cubicBezTo>
                  <a:pt x="181173" y="815848"/>
                  <a:pt x="205350" y="840025"/>
                  <a:pt x="235173" y="840025"/>
                </a:cubicBezTo>
                <a:cubicBezTo>
                  <a:pt x="264996" y="840025"/>
                  <a:pt x="289173" y="815848"/>
                  <a:pt x="289173" y="786025"/>
                </a:cubicBezTo>
                <a:cubicBezTo>
                  <a:pt x="289173" y="756202"/>
                  <a:pt x="264996" y="732025"/>
                  <a:pt x="235173" y="732025"/>
                </a:cubicBezTo>
                <a:close/>
                <a:moveTo>
                  <a:pt x="350586" y="0"/>
                </a:moveTo>
                <a:lnTo>
                  <a:pt x="400339" y="33544"/>
                </a:lnTo>
                <a:cubicBezTo>
                  <a:pt x="442777" y="75983"/>
                  <a:pt x="469026" y="134611"/>
                  <a:pt x="469026" y="199370"/>
                </a:cubicBezTo>
                <a:cubicBezTo>
                  <a:pt x="469026" y="264129"/>
                  <a:pt x="442777" y="322757"/>
                  <a:pt x="400339" y="365196"/>
                </a:cubicBezTo>
                <a:lnTo>
                  <a:pt x="350984" y="398472"/>
                </a:lnTo>
                <a:lnTo>
                  <a:pt x="350984" y="792110"/>
                </a:lnTo>
                <a:cubicBezTo>
                  <a:pt x="350984" y="856435"/>
                  <a:pt x="298839" y="908580"/>
                  <a:pt x="234514" y="908580"/>
                </a:cubicBezTo>
                <a:lnTo>
                  <a:pt x="234514" y="908579"/>
                </a:lnTo>
                <a:cubicBezTo>
                  <a:pt x="170189" y="908579"/>
                  <a:pt x="118044" y="856434"/>
                  <a:pt x="118044" y="792109"/>
                </a:cubicBezTo>
                <a:lnTo>
                  <a:pt x="118044" y="398473"/>
                </a:lnTo>
                <a:lnTo>
                  <a:pt x="68687" y="365196"/>
                </a:lnTo>
                <a:cubicBezTo>
                  <a:pt x="26249" y="322757"/>
                  <a:pt x="0" y="264129"/>
                  <a:pt x="0" y="199370"/>
                </a:cubicBezTo>
                <a:cubicBezTo>
                  <a:pt x="0" y="134611"/>
                  <a:pt x="26249" y="75983"/>
                  <a:pt x="68687" y="33544"/>
                </a:cubicBezTo>
                <a:lnTo>
                  <a:pt x="118438" y="1"/>
                </a:lnTo>
                <a:lnTo>
                  <a:pt x="158312" y="199369"/>
                </a:lnTo>
                <a:lnTo>
                  <a:pt x="310712" y="1993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11" name="Freeform 5"/>
          <p:cNvSpPr>
            <a:spLocks noEditPoints="1"/>
          </p:cNvSpPr>
          <p:nvPr/>
        </p:nvSpPr>
        <p:spPr bwMode="auto">
          <a:xfrm>
            <a:off x="8388684" y="2454147"/>
            <a:ext cx="281320" cy="319512"/>
          </a:xfrm>
          <a:custGeom>
            <a:avLst/>
            <a:gdLst>
              <a:gd name="T0" fmla="*/ 154 w 158"/>
              <a:gd name="T1" fmla="*/ 160 h 180"/>
              <a:gd name="T2" fmla="*/ 110 w 158"/>
              <a:gd name="T3" fmla="*/ 102 h 180"/>
              <a:gd name="T4" fmla="*/ 107 w 158"/>
              <a:gd name="T5" fmla="*/ 102 h 180"/>
              <a:gd name="T6" fmla="*/ 104 w 158"/>
              <a:gd name="T7" fmla="*/ 105 h 180"/>
              <a:gd name="T8" fmla="*/ 99 w 158"/>
              <a:gd name="T9" fmla="*/ 99 h 180"/>
              <a:gd name="T10" fmla="*/ 116 w 158"/>
              <a:gd name="T11" fmla="*/ 58 h 180"/>
              <a:gd name="T12" fmla="*/ 58 w 158"/>
              <a:gd name="T13" fmla="*/ 0 h 180"/>
              <a:gd name="T14" fmla="*/ 0 w 158"/>
              <a:gd name="T15" fmla="*/ 58 h 180"/>
              <a:gd name="T16" fmla="*/ 58 w 158"/>
              <a:gd name="T17" fmla="*/ 116 h 180"/>
              <a:gd name="T18" fmla="*/ 84 w 158"/>
              <a:gd name="T19" fmla="*/ 109 h 180"/>
              <a:gd name="T20" fmla="*/ 90 w 158"/>
              <a:gd name="T21" fmla="*/ 116 h 180"/>
              <a:gd name="T22" fmla="*/ 87 w 158"/>
              <a:gd name="T23" fmla="*/ 120 h 180"/>
              <a:gd name="T24" fmla="*/ 87 w 158"/>
              <a:gd name="T25" fmla="*/ 121 h 180"/>
              <a:gd name="T26" fmla="*/ 132 w 158"/>
              <a:gd name="T27" fmla="*/ 178 h 180"/>
              <a:gd name="T28" fmla="*/ 141 w 158"/>
              <a:gd name="T29" fmla="*/ 179 h 180"/>
              <a:gd name="T30" fmla="*/ 154 w 158"/>
              <a:gd name="T31" fmla="*/ 170 h 180"/>
              <a:gd name="T32" fmla="*/ 154 w 158"/>
              <a:gd name="T33" fmla="*/ 160 h 180"/>
              <a:gd name="T34" fmla="*/ 21 w 158"/>
              <a:gd name="T35" fmla="*/ 58 h 180"/>
              <a:gd name="T36" fmla="*/ 58 w 158"/>
              <a:gd name="T37" fmla="*/ 21 h 180"/>
              <a:gd name="T38" fmla="*/ 96 w 158"/>
              <a:gd name="T39" fmla="*/ 58 h 180"/>
              <a:gd name="T40" fmla="*/ 58 w 158"/>
              <a:gd name="T41" fmla="*/ 95 h 180"/>
              <a:gd name="T42" fmla="*/ 21 w 158"/>
              <a:gd name="T43" fmla="*/ 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8" h="180">
                <a:moveTo>
                  <a:pt x="154" y="160"/>
                </a:moveTo>
                <a:cubicBezTo>
                  <a:pt x="110" y="102"/>
                  <a:pt x="110" y="102"/>
                  <a:pt x="110" y="102"/>
                </a:cubicBezTo>
                <a:cubicBezTo>
                  <a:pt x="107" y="102"/>
                  <a:pt x="107" y="102"/>
                  <a:pt x="107" y="102"/>
                </a:cubicBezTo>
                <a:cubicBezTo>
                  <a:pt x="104" y="105"/>
                  <a:pt x="104" y="105"/>
                  <a:pt x="104" y="105"/>
                </a:cubicBezTo>
                <a:cubicBezTo>
                  <a:pt x="99" y="99"/>
                  <a:pt x="99" y="99"/>
                  <a:pt x="99" y="99"/>
                </a:cubicBezTo>
                <a:cubicBezTo>
                  <a:pt x="110" y="88"/>
                  <a:pt x="116" y="74"/>
                  <a:pt x="116" y="58"/>
                </a:cubicBezTo>
                <a:cubicBezTo>
                  <a:pt x="116" y="26"/>
                  <a:pt x="90" y="0"/>
                  <a:pt x="58" y="0"/>
                </a:cubicBezTo>
                <a:cubicBezTo>
                  <a:pt x="26" y="0"/>
                  <a:pt x="0" y="26"/>
                  <a:pt x="0" y="58"/>
                </a:cubicBezTo>
                <a:cubicBezTo>
                  <a:pt x="0" y="90"/>
                  <a:pt x="26" y="116"/>
                  <a:pt x="58" y="116"/>
                </a:cubicBezTo>
                <a:cubicBezTo>
                  <a:pt x="68" y="116"/>
                  <a:pt x="77" y="114"/>
                  <a:pt x="84" y="109"/>
                </a:cubicBezTo>
                <a:cubicBezTo>
                  <a:pt x="90" y="116"/>
                  <a:pt x="90" y="116"/>
                  <a:pt x="90" y="116"/>
                </a:cubicBezTo>
                <a:cubicBezTo>
                  <a:pt x="87" y="120"/>
                  <a:pt x="87" y="120"/>
                  <a:pt x="87" y="120"/>
                </a:cubicBezTo>
                <a:cubicBezTo>
                  <a:pt x="87" y="121"/>
                  <a:pt x="87" y="121"/>
                  <a:pt x="87" y="121"/>
                </a:cubicBezTo>
                <a:cubicBezTo>
                  <a:pt x="87" y="121"/>
                  <a:pt x="130" y="175"/>
                  <a:pt x="132" y="178"/>
                </a:cubicBezTo>
                <a:cubicBezTo>
                  <a:pt x="135" y="180"/>
                  <a:pt x="141" y="179"/>
                  <a:pt x="141" y="179"/>
                </a:cubicBezTo>
                <a:cubicBezTo>
                  <a:pt x="141" y="179"/>
                  <a:pt x="149" y="174"/>
                  <a:pt x="154" y="170"/>
                </a:cubicBezTo>
                <a:cubicBezTo>
                  <a:pt x="158" y="166"/>
                  <a:pt x="154" y="160"/>
                  <a:pt x="154" y="160"/>
                </a:cubicBezTo>
                <a:close/>
                <a:moveTo>
                  <a:pt x="21" y="58"/>
                </a:moveTo>
                <a:cubicBezTo>
                  <a:pt x="21" y="37"/>
                  <a:pt x="38" y="21"/>
                  <a:pt x="58" y="21"/>
                </a:cubicBezTo>
                <a:cubicBezTo>
                  <a:pt x="79" y="21"/>
                  <a:pt x="96" y="37"/>
                  <a:pt x="96" y="58"/>
                </a:cubicBezTo>
                <a:cubicBezTo>
                  <a:pt x="96" y="79"/>
                  <a:pt x="79" y="95"/>
                  <a:pt x="58" y="95"/>
                </a:cubicBezTo>
                <a:cubicBezTo>
                  <a:pt x="38" y="95"/>
                  <a:pt x="21" y="79"/>
                  <a:pt x="21" y="58"/>
                </a:cubicBezTo>
                <a:close/>
              </a:path>
            </a:pathLst>
          </a:custGeom>
          <a:solidFill>
            <a:schemeClr val="bg1"/>
          </a:solidFill>
          <a:ln>
            <a:noFill/>
          </a:ln>
        </p:spPr>
        <p:txBody>
          <a:bodyPr vert="horz" wrap="square" lIns="91440" tIns="45720" rIns="91440" bIns="45720" numCol="1" anchor="t" anchorCtr="0" compatLnSpc="1"/>
          <a:lstStyle/>
          <a:p>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13" name="任意多边形 18"/>
          <p:cNvSpPr/>
          <p:nvPr/>
        </p:nvSpPr>
        <p:spPr>
          <a:xfrm>
            <a:off x="5109284" y="2769017"/>
            <a:ext cx="219487" cy="348737"/>
          </a:xfrm>
          <a:custGeom>
            <a:avLst/>
            <a:gdLst>
              <a:gd name="connsiteX0" fmla="*/ 799186 w 2958914"/>
              <a:gd name="connsiteY0" fmla="*/ 3964971 h 4701359"/>
              <a:gd name="connsiteX1" fmla="*/ 2159728 w 2958914"/>
              <a:gd name="connsiteY1" fmla="*/ 3964971 h 4701359"/>
              <a:gd name="connsiteX2" fmla="*/ 1479457 w 2958914"/>
              <a:gd name="connsiteY2" fmla="*/ 4701359 h 4701359"/>
              <a:gd name="connsiteX3" fmla="*/ 799186 w 2958914"/>
              <a:gd name="connsiteY3" fmla="*/ 3964971 h 4701359"/>
              <a:gd name="connsiteX4" fmla="*/ 1679909 w 2958914"/>
              <a:gd name="connsiteY4" fmla="*/ 367966 h 4701359"/>
              <a:gd name="connsiteX5" fmla="*/ 1127168 w 2958914"/>
              <a:gd name="connsiteY5" fmla="*/ 606225 h 4701359"/>
              <a:gd name="connsiteX6" fmla="*/ 2026030 w 2958914"/>
              <a:gd name="connsiteY6" fmla="*/ 809719 h 4701359"/>
              <a:gd name="connsiteX7" fmla="*/ 2255117 w 2958914"/>
              <a:gd name="connsiteY7" fmla="*/ 1702401 h 4701359"/>
              <a:gd name="connsiteX8" fmla="*/ 2239231 w 2958914"/>
              <a:gd name="connsiteY8" fmla="*/ 590339 h 4701359"/>
              <a:gd name="connsiteX9" fmla="*/ 1679909 w 2958914"/>
              <a:gd name="connsiteY9" fmla="*/ 367966 h 4701359"/>
              <a:gd name="connsiteX10" fmla="*/ 1342417 w 2958914"/>
              <a:gd name="connsiteY10" fmla="*/ 0 h 4701359"/>
              <a:gd name="connsiteX11" fmla="*/ 1616497 w 2958914"/>
              <a:gd name="connsiteY11" fmla="*/ 0 h 4701359"/>
              <a:gd name="connsiteX12" fmla="*/ 2957745 w 2958914"/>
              <a:gd name="connsiteY12" fmla="*/ 1344552 h 4701359"/>
              <a:gd name="connsiteX13" fmla="*/ 2293200 w 2958914"/>
              <a:gd name="connsiteY13" fmla="*/ 3058599 h 4701359"/>
              <a:gd name="connsiteX14" fmla="*/ 2119355 w 2958914"/>
              <a:gd name="connsiteY14" fmla="*/ 3705264 h 4701359"/>
              <a:gd name="connsiteX15" fmla="*/ 1479514 w 2958914"/>
              <a:gd name="connsiteY15" fmla="*/ 3823879 h 4701359"/>
              <a:gd name="connsiteX16" fmla="*/ 1479457 w 2958914"/>
              <a:gd name="connsiteY16" fmla="*/ 3823882 h 4701359"/>
              <a:gd name="connsiteX17" fmla="*/ 1479400 w 2958914"/>
              <a:gd name="connsiteY17" fmla="*/ 3823879 h 4701359"/>
              <a:gd name="connsiteX18" fmla="*/ 839559 w 2958914"/>
              <a:gd name="connsiteY18" fmla="*/ 3705264 h 4701359"/>
              <a:gd name="connsiteX19" fmla="*/ 665714 w 2958914"/>
              <a:gd name="connsiteY19" fmla="*/ 3058599 h 4701359"/>
              <a:gd name="connsiteX20" fmla="*/ 1169 w 2958914"/>
              <a:gd name="connsiteY20" fmla="*/ 1344552 h 4701359"/>
              <a:gd name="connsiteX21" fmla="*/ 1342417 w 2958914"/>
              <a:gd name="connsiteY21" fmla="*/ 0 h 470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58914" h="4701359">
                <a:moveTo>
                  <a:pt x="799186" y="3964971"/>
                </a:moveTo>
                <a:cubicBezTo>
                  <a:pt x="1241302" y="4120624"/>
                  <a:pt x="1717612" y="4120624"/>
                  <a:pt x="2159728" y="3964971"/>
                </a:cubicBezTo>
                <a:cubicBezTo>
                  <a:pt x="2159728" y="4371667"/>
                  <a:pt x="1855160" y="4701359"/>
                  <a:pt x="1479457" y="4701359"/>
                </a:cubicBezTo>
                <a:cubicBezTo>
                  <a:pt x="1103754" y="4701359"/>
                  <a:pt x="799186" y="4371667"/>
                  <a:pt x="799186" y="3964971"/>
                </a:cubicBezTo>
                <a:close/>
                <a:moveTo>
                  <a:pt x="1679909" y="367966"/>
                </a:moveTo>
                <a:cubicBezTo>
                  <a:pt x="1478666" y="370841"/>
                  <a:pt x="1278519" y="450488"/>
                  <a:pt x="1127168" y="606225"/>
                </a:cubicBezTo>
                <a:cubicBezTo>
                  <a:pt x="1441241" y="500106"/>
                  <a:pt x="1788288" y="578674"/>
                  <a:pt x="2026030" y="809719"/>
                </a:cubicBezTo>
                <a:cubicBezTo>
                  <a:pt x="2263772" y="1040764"/>
                  <a:pt x="2352222" y="1385426"/>
                  <a:pt x="2255117" y="1702401"/>
                </a:cubicBezTo>
                <a:cubicBezTo>
                  <a:pt x="2557818" y="1390927"/>
                  <a:pt x="2550705" y="893040"/>
                  <a:pt x="2239231" y="590339"/>
                </a:cubicBezTo>
                <a:cubicBezTo>
                  <a:pt x="2083493" y="438989"/>
                  <a:pt x="1881153" y="365091"/>
                  <a:pt x="1679909" y="367966"/>
                </a:cubicBezTo>
                <a:close/>
                <a:moveTo>
                  <a:pt x="1342417" y="0"/>
                </a:moveTo>
                <a:lnTo>
                  <a:pt x="1616497" y="0"/>
                </a:lnTo>
                <a:cubicBezTo>
                  <a:pt x="2326110" y="58175"/>
                  <a:pt x="2929649" y="551419"/>
                  <a:pt x="2957745" y="1344552"/>
                </a:cubicBezTo>
                <a:cubicBezTo>
                  <a:pt x="2987713" y="2190560"/>
                  <a:pt x="2432926" y="2665145"/>
                  <a:pt x="2293200" y="3058599"/>
                </a:cubicBezTo>
                <a:cubicBezTo>
                  <a:pt x="2153473" y="3452053"/>
                  <a:pt x="2233933" y="3579701"/>
                  <a:pt x="2119355" y="3705264"/>
                </a:cubicBezTo>
                <a:cubicBezTo>
                  <a:pt x="2004776" y="3830826"/>
                  <a:pt x="1645399" y="3809767"/>
                  <a:pt x="1479514" y="3823879"/>
                </a:cubicBezTo>
                <a:lnTo>
                  <a:pt x="1479457" y="3823882"/>
                </a:lnTo>
                <a:lnTo>
                  <a:pt x="1479400" y="3823879"/>
                </a:lnTo>
                <a:cubicBezTo>
                  <a:pt x="1313515" y="3809767"/>
                  <a:pt x="954138" y="3830826"/>
                  <a:pt x="839559" y="3705264"/>
                </a:cubicBezTo>
                <a:cubicBezTo>
                  <a:pt x="724981" y="3579701"/>
                  <a:pt x="805441" y="3452053"/>
                  <a:pt x="665714" y="3058599"/>
                </a:cubicBezTo>
                <a:cubicBezTo>
                  <a:pt x="525988" y="2665145"/>
                  <a:pt x="-28799" y="2190560"/>
                  <a:pt x="1169" y="1344552"/>
                </a:cubicBezTo>
                <a:cubicBezTo>
                  <a:pt x="29265" y="551419"/>
                  <a:pt x="632804" y="58175"/>
                  <a:pt x="1342417" y="0"/>
                </a:cubicBezTo>
                <a:close/>
              </a:path>
            </a:pathLst>
          </a:custGeom>
          <a:solidFill>
            <a:schemeClr val="bg1"/>
          </a:solidFill>
          <a:ln w="508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15" name="文本框 14"/>
          <p:cNvSpPr txBox="1"/>
          <p:nvPr/>
        </p:nvSpPr>
        <p:spPr>
          <a:xfrm>
            <a:off x="1367728" y="1719411"/>
            <a:ext cx="2079832" cy="1015663"/>
          </a:xfrm>
          <a:prstGeom prst="rect">
            <a:avLst/>
          </a:prstGeom>
          <a:noFill/>
        </p:spPr>
        <p:txBody>
          <a:bodyPr wrap="square" rtlCol="0">
            <a:spAutoFit/>
          </a:bodyPr>
          <a:lstStyle/>
          <a:p>
            <a:pPr algn="ctr"/>
            <a:r>
              <a:rPr lang="tr-TR" sz="1200" dirty="0"/>
              <a:t>Toza,suya ve darbelere karşı oldukça dayanaklı olacak.</a:t>
            </a:r>
          </a:p>
          <a:p>
            <a:pPr algn="ctr"/>
            <a:endParaRPr lang="zh-CN" altLang="en-US" sz="12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17" name="文本框 16"/>
          <p:cNvSpPr txBox="1"/>
          <p:nvPr/>
        </p:nvSpPr>
        <p:spPr>
          <a:xfrm>
            <a:off x="1348111" y="4336874"/>
            <a:ext cx="2079832" cy="1569660"/>
          </a:xfrm>
          <a:prstGeom prst="rect">
            <a:avLst/>
          </a:prstGeom>
          <a:noFill/>
        </p:spPr>
        <p:txBody>
          <a:bodyPr wrap="square" rtlCol="0">
            <a:spAutoFit/>
          </a:bodyPr>
          <a:lstStyle/>
          <a:p>
            <a:pPr algn="ctr"/>
            <a:r>
              <a:rPr lang="tr-TR" altLang="zh-CN" sz="1200" dirty="0">
                <a:latin typeface="Amiri" panose="00000500000000000000" charset="0"/>
                <a:ea typeface="Amiri" panose="00000500000000000000" charset="0"/>
                <a:cs typeface="Amiri" panose="00000500000000000000" charset="0"/>
              </a:rPr>
              <a:t>Her kişinin bilekliğine </a:t>
            </a:r>
            <a:r>
              <a:rPr lang="tr-TR" altLang="zh-CN" sz="1200" dirty="0" err="1">
                <a:latin typeface="Amiri" panose="00000500000000000000" charset="0"/>
                <a:ea typeface="Amiri" panose="00000500000000000000" charset="0"/>
                <a:cs typeface="Amiri" panose="00000500000000000000" charset="0"/>
              </a:rPr>
              <a:t>tc</a:t>
            </a:r>
            <a:r>
              <a:rPr lang="tr-TR" altLang="zh-CN" sz="1200" dirty="0">
                <a:latin typeface="Amiri" panose="00000500000000000000" charset="0"/>
                <a:ea typeface="Amiri" panose="00000500000000000000" charset="0"/>
                <a:cs typeface="Amiri" panose="00000500000000000000" charset="0"/>
              </a:rPr>
              <a:t> kimlik dahil bütün bilgileri yüklü </a:t>
            </a:r>
            <a:r>
              <a:rPr lang="tr-TR" altLang="zh-CN" sz="1200" dirty="0" err="1">
                <a:latin typeface="Amiri" panose="00000500000000000000" charset="0"/>
                <a:ea typeface="Amiri" panose="00000500000000000000" charset="0"/>
                <a:cs typeface="Amiri" panose="00000500000000000000" charset="0"/>
              </a:rPr>
              <a:t>olacak.Enkaz</a:t>
            </a:r>
            <a:r>
              <a:rPr lang="tr-TR" altLang="zh-CN" sz="1200" dirty="0">
                <a:latin typeface="Amiri" panose="00000500000000000000" charset="0"/>
                <a:ea typeface="Amiri" panose="00000500000000000000" charset="0"/>
                <a:cs typeface="Amiri" panose="00000500000000000000" charset="0"/>
              </a:rPr>
              <a:t> altında kalan kişinin kimlik tespiti böylece oldukça </a:t>
            </a:r>
            <a:r>
              <a:rPr lang="tr-TR" altLang="zh-CN" sz="1200" dirty="0" err="1">
                <a:latin typeface="Amiri" panose="00000500000000000000" charset="0"/>
                <a:ea typeface="Amiri" panose="00000500000000000000" charset="0"/>
                <a:cs typeface="Amiri" panose="00000500000000000000" charset="0"/>
              </a:rPr>
              <a:t>kolaylaşak</a:t>
            </a:r>
            <a:r>
              <a:rPr lang="tr-TR" altLang="zh-CN" sz="1200" dirty="0">
                <a:latin typeface="Amiri" panose="00000500000000000000" charset="0"/>
                <a:ea typeface="Amiri" panose="00000500000000000000" charset="0"/>
                <a:cs typeface="Amiri" panose="00000500000000000000" charset="0"/>
              </a:rPr>
              <a:t>.</a:t>
            </a:r>
            <a:endParaRPr lang="tr-TR" altLang="zh-CN" sz="1200" dirty="0">
              <a:latin typeface="Amiri" panose="00000500000000000000" charset="0"/>
              <a:ea typeface="Amiri" panose="00000500000000000000" charset="0"/>
              <a:cs typeface="Amiri" panose="00000500000000000000" charset="0"/>
            </a:endParaRPr>
          </a:p>
        </p:txBody>
      </p:sp>
      <p:sp>
        <p:nvSpPr>
          <p:cNvPr id="19" name="文本框 18"/>
          <p:cNvSpPr txBox="1"/>
          <p:nvPr/>
        </p:nvSpPr>
        <p:spPr>
          <a:xfrm>
            <a:off x="4819004" y="1632242"/>
            <a:ext cx="2741750" cy="1384995"/>
          </a:xfrm>
          <a:prstGeom prst="rect">
            <a:avLst/>
          </a:prstGeom>
          <a:noFill/>
        </p:spPr>
        <p:txBody>
          <a:bodyPr wrap="square" rtlCol="0">
            <a:spAutoFit/>
          </a:bodyPr>
          <a:lstStyle/>
          <a:p>
            <a:pPr algn="ctr"/>
            <a:r>
              <a:rPr lang="tr-TR" altLang="zh-CN" sz="1200" dirty="0">
                <a:latin typeface="Amiri" panose="00000500000000000000" charset="0"/>
                <a:ea typeface="Amiri" panose="00000500000000000000" charset="0"/>
                <a:cs typeface="Amiri" panose="00000500000000000000" charset="0"/>
              </a:rPr>
              <a:t>Kinetik enerji ile şarj </a:t>
            </a:r>
            <a:r>
              <a:rPr lang="tr-TR" altLang="zh-CN" sz="1200" dirty="0" err="1">
                <a:latin typeface="Amiri" panose="00000500000000000000" charset="0"/>
                <a:ea typeface="Amiri" panose="00000500000000000000" charset="0"/>
                <a:cs typeface="Amiri" panose="00000500000000000000" charset="0"/>
              </a:rPr>
              <a:t>olacak.Kişinin</a:t>
            </a:r>
            <a:r>
              <a:rPr lang="tr-TR" altLang="zh-CN" sz="1200" dirty="0">
                <a:latin typeface="Amiri" panose="00000500000000000000" charset="0"/>
                <a:ea typeface="Amiri" panose="00000500000000000000" charset="0"/>
                <a:cs typeface="Amiri" panose="00000500000000000000" charset="0"/>
              </a:rPr>
              <a:t> günlük </a:t>
            </a:r>
            <a:r>
              <a:rPr lang="tr-TR" altLang="zh-CN" sz="1200" dirty="0" err="1">
                <a:latin typeface="Amiri" panose="00000500000000000000" charset="0"/>
                <a:ea typeface="Amiri" panose="00000500000000000000" charset="0"/>
                <a:cs typeface="Amiri" panose="00000500000000000000" charset="0"/>
              </a:rPr>
              <a:t>koşma,yürüme</a:t>
            </a:r>
            <a:r>
              <a:rPr lang="tr-TR" altLang="zh-CN" sz="1200" dirty="0">
                <a:latin typeface="Amiri" panose="00000500000000000000" charset="0"/>
                <a:ea typeface="Amiri" panose="00000500000000000000" charset="0"/>
                <a:cs typeface="Amiri" panose="00000500000000000000" charset="0"/>
              </a:rPr>
              <a:t> gibi rutin hareketleri sayesinde takıp çıkarmaya gerek olmadan sabit bir şekilde takılıp kullanılabilecek.</a:t>
            </a:r>
            <a:endParaRPr lang="tr-TR" altLang="zh-CN" sz="1200" dirty="0">
              <a:latin typeface="Amiri" panose="00000500000000000000" charset="0"/>
              <a:ea typeface="Amiri" panose="00000500000000000000" charset="0"/>
              <a:cs typeface="Amiri" panose="00000500000000000000" charset="0"/>
            </a:endParaRPr>
          </a:p>
        </p:txBody>
      </p:sp>
      <p:sp>
        <p:nvSpPr>
          <p:cNvPr id="21" name="文本框 20"/>
          <p:cNvSpPr txBox="1"/>
          <p:nvPr/>
        </p:nvSpPr>
        <p:spPr>
          <a:xfrm>
            <a:off x="4927441" y="4222160"/>
            <a:ext cx="2733924" cy="2308324"/>
          </a:xfrm>
          <a:prstGeom prst="rect">
            <a:avLst/>
          </a:prstGeom>
          <a:noFill/>
        </p:spPr>
        <p:txBody>
          <a:bodyPr wrap="square" rtlCol="0">
            <a:spAutoFit/>
          </a:bodyPr>
          <a:lstStyle/>
          <a:p>
            <a:pPr algn="ctr"/>
            <a:r>
              <a:rPr lang="tr-TR" sz="1200" dirty="0"/>
              <a:t>Depremden sonra enkaz altında kalan kişi herhangi bir tuşa basmadan deprem bölgesindeyse bileklik sayesinde konumu direk sinyaller </a:t>
            </a:r>
            <a:r>
              <a:rPr lang="tr-TR" sz="1200" dirty="0" err="1"/>
              <a:t>aracılığla</a:t>
            </a:r>
            <a:r>
              <a:rPr lang="tr-TR" sz="1200" dirty="0"/>
              <a:t> gerekli merciler ile </a:t>
            </a:r>
            <a:r>
              <a:rPr lang="tr-TR" sz="1200" dirty="0" err="1"/>
              <a:t>paylaşılacak.Böylece</a:t>
            </a:r>
            <a:r>
              <a:rPr lang="tr-TR" sz="1200" dirty="0"/>
              <a:t> kişinin konum tespiti oldukça kolaylaşacak.</a:t>
            </a:r>
          </a:p>
          <a:p>
            <a:pPr algn="ctr"/>
            <a:endParaRPr lang="zh-CN" altLang="en-US" sz="1200" dirty="0">
              <a:solidFill>
                <a:schemeClr val="bg1">
                  <a:lumMod val="50000"/>
                </a:schemeClr>
              </a:solidFill>
              <a:latin typeface="Amiri" panose="00000500000000000000" charset="0"/>
              <a:ea typeface="Amiri" panose="00000500000000000000" charset="0"/>
              <a:cs typeface="Amiri" panose="00000500000000000000" charset="0"/>
            </a:endParaRPr>
          </a:p>
          <a:p>
            <a:pPr algn="ctr"/>
            <a:endParaRPr lang="zh-CN" altLang="en-US" sz="12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23" name="文本框 22"/>
          <p:cNvSpPr txBox="1"/>
          <p:nvPr/>
        </p:nvSpPr>
        <p:spPr>
          <a:xfrm>
            <a:off x="9169078" y="4253446"/>
            <a:ext cx="2640483" cy="1938992"/>
          </a:xfrm>
          <a:prstGeom prst="rect">
            <a:avLst/>
          </a:prstGeom>
          <a:noFill/>
        </p:spPr>
        <p:txBody>
          <a:bodyPr wrap="square" rtlCol="0">
            <a:spAutoFit/>
          </a:bodyPr>
          <a:lstStyle/>
          <a:p>
            <a:pPr algn="ctr"/>
            <a:r>
              <a:rPr lang="tr-TR" altLang="zh-CN" sz="1200" dirty="0">
                <a:latin typeface="Amiri" panose="00000500000000000000" charset="0"/>
                <a:ea typeface="Amiri" panose="00000500000000000000" charset="0"/>
                <a:cs typeface="Amiri" panose="00000500000000000000" charset="0"/>
              </a:rPr>
              <a:t>Arama kurtarma ekiplerinde bileklik ile bağlantılı bir cihaz </a:t>
            </a:r>
            <a:r>
              <a:rPr lang="tr-TR" altLang="zh-CN" sz="1200" dirty="0" err="1">
                <a:latin typeface="Amiri" panose="00000500000000000000" charset="0"/>
                <a:ea typeface="Amiri" panose="00000500000000000000" charset="0"/>
                <a:cs typeface="Amiri" panose="00000500000000000000" charset="0"/>
              </a:rPr>
              <a:t>olacak.Bu</a:t>
            </a:r>
            <a:r>
              <a:rPr lang="tr-TR" altLang="zh-CN" sz="1200" dirty="0">
                <a:latin typeface="Amiri" panose="00000500000000000000" charset="0"/>
                <a:ea typeface="Amiri" panose="00000500000000000000" charset="0"/>
                <a:cs typeface="Amiri" panose="00000500000000000000" charset="0"/>
              </a:rPr>
              <a:t> cihaz bir nevi mıknatıs görevi görüp enkaz altındaki kişiye yaklaşıldıkça o kişinin bilekliği ses çıkararak kişinin yer tespitini oldukça kolaylaştıracak</a:t>
            </a:r>
            <a:r>
              <a:rPr lang="tr-TR" altLang="zh-CN" sz="1200" dirty="0">
                <a:solidFill>
                  <a:schemeClr val="bg1">
                    <a:lumMod val="50000"/>
                  </a:schemeClr>
                </a:solidFill>
                <a:latin typeface="Amiri" panose="00000500000000000000" charset="0"/>
                <a:ea typeface="Amiri" panose="00000500000000000000" charset="0"/>
                <a:cs typeface="Amiri" panose="00000500000000000000" charset="0"/>
              </a:rPr>
              <a:t>.</a:t>
            </a:r>
            <a:endParaRPr lang="tr-TR" altLang="zh-CN" sz="12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25" name="文本框 24"/>
          <p:cNvSpPr txBox="1"/>
          <p:nvPr/>
        </p:nvSpPr>
        <p:spPr>
          <a:xfrm>
            <a:off x="9135686" y="1669317"/>
            <a:ext cx="2465680" cy="1569660"/>
          </a:xfrm>
          <a:prstGeom prst="rect">
            <a:avLst/>
          </a:prstGeom>
          <a:noFill/>
        </p:spPr>
        <p:txBody>
          <a:bodyPr wrap="square" rtlCol="0">
            <a:spAutoFit/>
          </a:bodyPr>
          <a:lstStyle/>
          <a:p>
            <a:pPr algn="ctr"/>
            <a:r>
              <a:rPr lang="tr-TR" sz="1200" dirty="0"/>
              <a:t>Nabız ölçüm özelliği sayesinde enkaz altındaki kişinin nabzı takip edilebilecek kişinin canlı veya cansız olduğu bu sayede tespit edilebilecek.</a:t>
            </a:r>
          </a:p>
          <a:p>
            <a:pPr algn="ctr"/>
            <a:endParaRPr lang="zh-CN" altLang="en-US" sz="12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39" name="椭圆 6"/>
          <p:cNvSpPr/>
          <p:nvPr/>
        </p:nvSpPr>
        <p:spPr>
          <a:xfrm>
            <a:off x="683783" y="4222160"/>
            <a:ext cx="664328" cy="664328"/>
          </a:xfrm>
          <a:prstGeom prst="ellipse">
            <a:avLst/>
          </a:prstGeom>
          <a:solidFill>
            <a:srgbClr val="4E5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40" name="椭圆 6"/>
          <p:cNvSpPr/>
          <p:nvPr/>
        </p:nvSpPr>
        <p:spPr>
          <a:xfrm>
            <a:off x="4036142" y="1763570"/>
            <a:ext cx="664328" cy="664328"/>
          </a:xfrm>
          <a:prstGeom prst="ellipse">
            <a:avLst/>
          </a:prstGeom>
          <a:solidFill>
            <a:srgbClr val="4E5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41" name="椭圆 6"/>
          <p:cNvSpPr/>
          <p:nvPr/>
        </p:nvSpPr>
        <p:spPr>
          <a:xfrm>
            <a:off x="8238517" y="1719411"/>
            <a:ext cx="664328" cy="664328"/>
          </a:xfrm>
          <a:prstGeom prst="ellipse">
            <a:avLst/>
          </a:prstGeom>
          <a:solidFill>
            <a:srgbClr val="4E5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42" name="椭圆 6"/>
          <p:cNvSpPr/>
          <p:nvPr/>
        </p:nvSpPr>
        <p:spPr>
          <a:xfrm>
            <a:off x="4034512" y="4177596"/>
            <a:ext cx="664328" cy="664328"/>
          </a:xfrm>
          <a:prstGeom prst="ellipse">
            <a:avLst/>
          </a:prstGeom>
          <a:solidFill>
            <a:srgbClr val="4E5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43" name="椭圆 6"/>
          <p:cNvSpPr/>
          <p:nvPr/>
        </p:nvSpPr>
        <p:spPr>
          <a:xfrm>
            <a:off x="8337840" y="4222160"/>
            <a:ext cx="664328" cy="664328"/>
          </a:xfrm>
          <a:prstGeom prst="ellipse">
            <a:avLst/>
          </a:prstGeom>
          <a:solidFill>
            <a:srgbClr val="4E5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pic>
        <p:nvPicPr>
          <p:cNvPr id="27" name="Resim 26"/>
          <p:cNvPicPr>
            <a:picLocks noChangeAspect="1"/>
          </p:cNvPicPr>
          <p:nvPr/>
        </p:nvPicPr>
        <p:blipFill>
          <a:blip r:embed="rId4"/>
          <a:stretch>
            <a:fillRect/>
          </a:stretch>
        </p:blipFill>
        <p:spPr>
          <a:xfrm>
            <a:off x="4205582" y="1921364"/>
            <a:ext cx="323116" cy="310923"/>
          </a:xfrm>
          <a:prstGeom prst="rect">
            <a:avLst/>
          </a:prstGeom>
        </p:spPr>
      </p:pic>
      <p:sp>
        <p:nvSpPr>
          <p:cNvPr id="44" name="任意多边形 13"/>
          <p:cNvSpPr/>
          <p:nvPr/>
        </p:nvSpPr>
        <p:spPr>
          <a:xfrm rot="18825554">
            <a:off x="8505196" y="1862818"/>
            <a:ext cx="189898" cy="367863"/>
          </a:xfrm>
          <a:custGeom>
            <a:avLst/>
            <a:gdLst>
              <a:gd name="connsiteX0" fmla="*/ 235173 w 469026"/>
              <a:gd name="connsiteY0" fmla="*/ 732025 h 908580"/>
              <a:gd name="connsiteX1" fmla="*/ 181173 w 469026"/>
              <a:gd name="connsiteY1" fmla="*/ 786025 h 908580"/>
              <a:gd name="connsiteX2" fmla="*/ 235173 w 469026"/>
              <a:gd name="connsiteY2" fmla="*/ 840025 h 908580"/>
              <a:gd name="connsiteX3" fmla="*/ 289173 w 469026"/>
              <a:gd name="connsiteY3" fmla="*/ 786025 h 908580"/>
              <a:gd name="connsiteX4" fmla="*/ 235173 w 469026"/>
              <a:gd name="connsiteY4" fmla="*/ 732025 h 908580"/>
              <a:gd name="connsiteX5" fmla="*/ 350586 w 469026"/>
              <a:gd name="connsiteY5" fmla="*/ 0 h 908580"/>
              <a:gd name="connsiteX6" fmla="*/ 400339 w 469026"/>
              <a:gd name="connsiteY6" fmla="*/ 33544 h 908580"/>
              <a:gd name="connsiteX7" fmla="*/ 469026 w 469026"/>
              <a:gd name="connsiteY7" fmla="*/ 199370 h 908580"/>
              <a:gd name="connsiteX8" fmla="*/ 400339 w 469026"/>
              <a:gd name="connsiteY8" fmla="*/ 365196 h 908580"/>
              <a:gd name="connsiteX9" fmla="*/ 350984 w 469026"/>
              <a:gd name="connsiteY9" fmla="*/ 398472 h 908580"/>
              <a:gd name="connsiteX10" fmla="*/ 350984 w 469026"/>
              <a:gd name="connsiteY10" fmla="*/ 792110 h 908580"/>
              <a:gd name="connsiteX11" fmla="*/ 234514 w 469026"/>
              <a:gd name="connsiteY11" fmla="*/ 908580 h 908580"/>
              <a:gd name="connsiteX12" fmla="*/ 234514 w 469026"/>
              <a:gd name="connsiteY12" fmla="*/ 908579 h 908580"/>
              <a:gd name="connsiteX13" fmla="*/ 118044 w 469026"/>
              <a:gd name="connsiteY13" fmla="*/ 792109 h 908580"/>
              <a:gd name="connsiteX14" fmla="*/ 118044 w 469026"/>
              <a:gd name="connsiteY14" fmla="*/ 398473 h 908580"/>
              <a:gd name="connsiteX15" fmla="*/ 68687 w 469026"/>
              <a:gd name="connsiteY15" fmla="*/ 365196 h 908580"/>
              <a:gd name="connsiteX16" fmla="*/ 0 w 469026"/>
              <a:gd name="connsiteY16" fmla="*/ 199370 h 908580"/>
              <a:gd name="connsiteX17" fmla="*/ 68687 w 469026"/>
              <a:gd name="connsiteY17" fmla="*/ 33544 h 908580"/>
              <a:gd name="connsiteX18" fmla="*/ 118438 w 469026"/>
              <a:gd name="connsiteY18" fmla="*/ 1 h 908580"/>
              <a:gd name="connsiteX19" fmla="*/ 158312 w 469026"/>
              <a:gd name="connsiteY19" fmla="*/ 199369 h 908580"/>
              <a:gd name="connsiteX20" fmla="*/ 310712 w 469026"/>
              <a:gd name="connsiteY20" fmla="*/ 199369 h 90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026" h="908580">
                <a:moveTo>
                  <a:pt x="235173" y="732025"/>
                </a:moveTo>
                <a:cubicBezTo>
                  <a:pt x="205350" y="732025"/>
                  <a:pt x="181173" y="756202"/>
                  <a:pt x="181173" y="786025"/>
                </a:cubicBezTo>
                <a:cubicBezTo>
                  <a:pt x="181173" y="815848"/>
                  <a:pt x="205350" y="840025"/>
                  <a:pt x="235173" y="840025"/>
                </a:cubicBezTo>
                <a:cubicBezTo>
                  <a:pt x="264996" y="840025"/>
                  <a:pt x="289173" y="815848"/>
                  <a:pt x="289173" y="786025"/>
                </a:cubicBezTo>
                <a:cubicBezTo>
                  <a:pt x="289173" y="756202"/>
                  <a:pt x="264996" y="732025"/>
                  <a:pt x="235173" y="732025"/>
                </a:cubicBezTo>
                <a:close/>
                <a:moveTo>
                  <a:pt x="350586" y="0"/>
                </a:moveTo>
                <a:lnTo>
                  <a:pt x="400339" y="33544"/>
                </a:lnTo>
                <a:cubicBezTo>
                  <a:pt x="442777" y="75983"/>
                  <a:pt x="469026" y="134611"/>
                  <a:pt x="469026" y="199370"/>
                </a:cubicBezTo>
                <a:cubicBezTo>
                  <a:pt x="469026" y="264129"/>
                  <a:pt x="442777" y="322757"/>
                  <a:pt x="400339" y="365196"/>
                </a:cubicBezTo>
                <a:lnTo>
                  <a:pt x="350984" y="398472"/>
                </a:lnTo>
                <a:lnTo>
                  <a:pt x="350984" y="792110"/>
                </a:lnTo>
                <a:cubicBezTo>
                  <a:pt x="350984" y="856435"/>
                  <a:pt x="298839" y="908580"/>
                  <a:pt x="234514" y="908580"/>
                </a:cubicBezTo>
                <a:lnTo>
                  <a:pt x="234514" y="908579"/>
                </a:lnTo>
                <a:cubicBezTo>
                  <a:pt x="170189" y="908579"/>
                  <a:pt x="118044" y="856434"/>
                  <a:pt x="118044" y="792109"/>
                </a:cubicBezTo>
                <a:lnTo>
                  <a:pt x="118044" y="398473"/>
                </a:lnTo>
                <a:lnTo>
                  <a:pt x="68687" y="365196"/>
                </a:lnTo>
                <a:cubicBezTo>
                  <a:pt x="26249" y="322757"/>
                  <a:pt x="0" y="264129"/>
                  <a:pt x="0" y="199370"/>
                </a:cubicBezTo>
                <a:cubicBezTo>
                  <a:pt x="0" y="134611"/>
                  <a:pt x="26249" y="75983"/>
                  <a:pt x="68687" y="33544"/>
                </a:cubicBezTo>
                <a:lnTo>
                  <a:pt x="118438" y="1"/>
                </a:lnTo>
                <a:lnTo>
                  <a:pt x="158312" y="199369"/>
                </a:lnTo>
                <a:lnTo>
                  <a:pt x="310712" y="1993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45" name="任意多边形 13"/>
          <p:cNvSpPr/>
          <p:nvPr/>
        </p:nvSpPr>
        <p:spPr>
          <a:xfrm rot="18825554">
            <a:off x="933054" y="4370392"/>
            <a:ext cx="189898" cy="367863"/>
          </a:xfrm>
          <a:custGeom>
            <a:avLst/>
            <a:gdLst>
              <a:gd name="connsiteX0" fmla="*/ 235173 w 469026"/>
              <a:gd name="connsiteY0" fmla="*/ 732025 h 908580"/>
              <a:gd name="connsiteX1" fmla="*/ 181173 w 469026"/>
              <a:gd name="connsiteY1" fmla="*/ 786025 h 908580"/>
              <a:gd name="connsiteX2" fmla="*/ 235173 w 469026"/>
              <a:gd name="connsiteY2" fmla="*/ 840025 h 908580"/>
              <a:gd name="connsiteX3" fmla="*/ 289173 w 469026"/>
              <a:gd name="connsiteY3" fmla="*/ 786025 h 908580"/>
              <a:gd name="connsiteX4" fmla="*/ 235173 w 469026"/>
              <a:gd name="connsiteY4" fmla="*/ 732025 h 908580"/>
              <a:gd name="connsiteX5" fmla="*/ 350586 w 469026"/>
              <a:gd name="connsiteY5" fmla="*/ 0 h 908580"/>
              <a:gd name="connsiteX6" fmla="*/ 400339 w 469026"/>
              <a:gd name="connsiteY6" fmla="*/ 33544 h 908580"/>
              <a:gd name="connsiteX7" fmla="*/ 469026 w 469026"/>
              <a:gd name="connsiteY7" fmla="*/ 199370 h 908580"/>
              <a:gd name="connsiteX8" fmla="*/ 400339 w 469026"/>
              <a:gd name="connsiteY8" fmla="*/ 365196 h 908580"/>
              <a:gd name="connsiteX9" fmla="*/ 350984 w 469026"/>
              <a:gd name="connsiteY9" fmla="*/ 398472 h 908580"/>
              <a:gd name="connsiteX10" fmla="*/ 350984 w 469026"/>
              <a:gd name="connsiteY10" fmla="*/ 792110 h 908580"/>
              <a:gd name="connsiteX11" fmla="*/ 234514 w 469026"/>
              <a:gd name="connsiteY11" fmla="*/ 908580 h 908580"/>
              <a:gd name="connsiteX12" fmla="*/ 234514 w 469026"/>
              <a:gd name="connsiteY12" fmla="*/ 908579 h 908580"/>
              <a:gd name="connsiteX13" fmla="*/ 118044 w 469026"/>
              <a:gd name="connsiteY13" fmla="*/ 792109 h 908580"/>
              <a:gd name="connsiteX14" fmla="*/ 118044 w 469026"/>
              <a:gd name="connsiteY14" fmla="*/ 398473 h 908580"/>
              <a:gd name="connsiteX15" fmla="*/ 68687 w 469026"/>
              <a:gd name="connsiteY15" fmla="*/ 365196 h 908580"/>
              <a:gd name="connsiteX16" fmla="*/ 0 w 469026"/>
              <a:gd name="connsiteY16" fmla="*/ 199370 h 908580"/>
              <a:gd name="connsiteX17" fmla="*/ 68687 w 469026"/>
              <a:gd name="connsiteY17" fmla="*/ 33544 h 908580"/>
              <a:gd name="connsiteX18" fmla="*/ 118438 w 469026"/>
              <a:gd name="connsiteY18" fmla="*/ 1 h 908580"/>
              <a:gd name="connsiteX19" fmla="*/ 158312 w 469026"/>
              <a:gd name="connsiteY19" fmla="*/ 199369 h 908580"/>
              <a:gd name="connsiteX20" fmla="*/ 310712 w 469026"/>
              <a:gd name="connsiteY20" fmla="*/ 199369 h 90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026" h="908580">
                <a:moveTo>
                  <a:pt x="235173" y="732025"/>
                </a:moveTo>
                <a:cubicBezTo>
                  <a:pt x="205350" y="732025"/>
                  <a:pt x="181173" y="756202"/>
                  <a:pt x="181173" y="786025"/>
                </a:cubicBezTo>
                <a:cubicBezTo>
                  <a:pt x="181173" y="815848"/>
                  <a:pt x="205350" y="840025"/>
                  <a:pt x="235173" y="840025"/>
                </a:cubicBezTo>
                <a:cubicBezTo>
                  <a:pt x="264996" y="840025"/>
                  <a:pt x="289173" y="815848"/>
                  <a:pt x="289173" y="786025"/>
                </a:cubicBezTo>
                <a:cubicBezTo>
                  <a:pt x="289173" y="756202"/>
                  <a:pt x="264996" y="732025"/>
                  <a:pt x="235173" y="732025"/>
                </a:cubicBezTo>
                <a:close/>
                <a:moveTo>
                  <a:pt x="350586" y="0"/>
                </a:moveTo>
                <a:lnTo>
                  <a:pt x="400339" y="33544"/>
                </a:lnTo>
                <a:cubicBezTo>
                  <a:pt x="442777" y="75983"/>
                  <a:pt x="469026" y="134611"/>
                  <a:pt x="469026" y="199370"/>
                </a:cubicBezTo>
                <a:cubicBezTo>
                  <a:pt x="469026" y="264129"/>
                  <a:pt x="442777" y="322757"/>
                  <a:pt x="400339" y="365196"/>
                </a:cubicBezTo>
                <a:lnTo>
                  <a:pt x="350984" y="398472"/>
                </a:lnTo>
                <a:lnTo>
                  <a:pt x="350984" y="792110"/>
                </a:lnTo>
                <a:cubicBezTo>
                  <a:pt x="350984" y="856435"/>
                  <a:pt x="298839" y="908580"/>
                  <a:pt x="234514" y="908580"/>
                </a:cubicBezTo>
                <a:lnTo>
                  <a:pt x="234514" y="908579"/>
                </a:lnTo>
                <a:cubicBezTo>
                  <a:pt x="170189" y="908579"/>
                  <a:pt x="118044" y="856434"/>
                  <a:pt x="118044" y="792109"/>
                </a:cubicBezTo>
                <a:lnTo>
                  <a:pt x="118044" y="398473"/>
                </a:lnTo>
                <a:lnTo>
                  <a:pt x="68687" y="365196"/>
                </a:lnTo>
                <a:cubicBezTo>
                  <a:pt x="26249" y="322757"/>
                  <a:pt x="0" y="264129"/>
                  <a:pt x="0" y="199370"/>
                </a:cubicBezTo>
                <a:cubicBezTo>
                  <a:pt x="0" y="134611"/>
                  <a:pt x="26249" y="75983"/>
                  <a:pt x="68687" y="33544"/>
                </a:cubicBezTo>
                <a:lnTo>
                  <a:pt x="118438" y="1"/>
                </a:lnTo>
                <a:lnTo>
                  <a:pt x="158312" y="199369"/>
                </a:lnTo>
                <a:lnTo>
                  <a:pt x="310712" y="1993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46" name="任意多边形 13"/>
          <p:cNvSpPr/>
          <p:nvPr/>
        </p:nvSpPr>
        <p:spPr>
          <a:xfrm rot="18825554">
            <a:off x="4283783" y="4367252"/>
            <a:ext cx="189898" cy="367863"/>
          </a:xfrm>
          <a:custGeom>
            <a:avLst/>
            <a:gdLst>
              <a:gd name="connsiteX0" fmla="*/ 235173 w 469026"/>
              <a:gd name="connsiteY0" fmla="*/ 732025 h 908580"/>
              <a:gd name="connsiteX1" fmla="*/ 181173 w 469026"/>
              <a:gd name="connsiteY1" fmla="*/ 786025 h 908580"/>
              <a:gd name="connsiteX2" fmla="*/ 235173 w 469026"/>
              <a:gd name="connsiteY2" fmla="*/ 840025 h 908580"/>
              <a:gd name="connsiteX3" fmla="*/ 289173 w 469026"/>
              <a:gd name="connsiteY3" fmla="*/ 786025 h 908580"/>
              <a:gd name="connsiteX4" fmla="*/ 235173 w 469026"/>
              <a:gd name="connsiteY4" fmla="*/ 732025 h 908580"/>
              <a:gd name="connsiteX5" fmla="*/ 350586 w 469026"/>
              <a:gd name="connsiteY5" fmla="*/ 0 h 908580"/>
              <a:gd name="connsiteX6" fmla="*/ 400339 w 469026"/>
              <a:gd name="connsiteY6" fmla="*/ 33544 h 908580"/>
              <a:gd name="connsiteX7" fmla="*/ 469026 w 469026"/>
              <a:gd name="connsiteY7" fmla="*/ 199370 h 908580"/>
              <a:gd name="connsiteX8" fmla="*/ 400339 w 469026"/>
              <a:gd name="connsiteY8" fmla="*/ 365196 h 908580"/>
              <a:gd name="connsiteX9" fmla="*/ 350984 w 469026"/>
              <a:gd name="connsiteY9" fmla="*/ 398472 h 908580"/>
              <a:gd name="connsiteX10" fmla="*/ 350984 w 469026"/>
              <a:gd name="connsiteY10" fmla="*/ 792110 h 908580"/>
              <a:gd name="connsiteX11" fmla="*/ 234514 w 469026"/>
              <a:gd name="connsiteY11" fmla="*/ 908580 h 908580"/>
              <a:gd name="connsiteX12" fmla="*/ 234514 w 469026"/>
              <a:gd name="connsiteY12" fmla="*/ 908579 h 908580"/>
              <a:gd name="connsiteX13" fmla="*/ 118044 w 469026"/>
              <a:gd name="connsiteY13" fmla="*/ 792109 h 908580"/>
              <a:gd name="connsiteX14" fmla="*/ 118044 w 469026"/>
              <a:gd name="connsiteY14" fmla="*/ 398473 h 908580"/>
              <a:gd name="connsiteX15" fmla="*/ 68687 w 469026"/>
              <a:gd name="connsiteY15" fmla="*/ 365196 h 908580"/>
              <a:gd name="connsiteX16" fmla="*/ 0 w 469026"/>
              <a:gd name="connsiteY16" fmla="*/ 199370 h 908580"/>
              <a:gd name="connsiteX17" fmla="*/ 68687 w 469026"/>
              <a:gd name="connsiteY17" fmla="*/ 33544 h 908580"/>
              <a:gd name="connsiteX18" fmla="*/ 118438 w 469026"/>
              <a:gd name="connsiteY18" fmla="*/ 1 h 908580"/>
              <a:gd name="connsiteX19" fmla="*/ 158312 w 469026"/>
              <a:gd name="connsiteY19" fmla="*/ 199369 h 908580"/>
              <a:gd name="connsiteX20" fmla="*/ 310712 w 469026"/>
              <a:gd name="connsiteY20" fmla="*/ 199369 h 90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026" h="908580">
                <a:moveTo>
                  <a:pt x="235173" y="732025"/>
                </a:moveTo>
                <a:cubicBezTo>
                  <a:pt x="205350" y="732025"/>
                  <a:pt x="181173" y="756202"/>
                  <a:pt x="181173" y="786025"/>
                </a:cubicBezTo>
                <a:cubicBezTo>
                  <a:pt x="181173" y="815848"/>
                  <a:pt x="205350" y="840025"/>
                  <a:pt x="235173" y="840025"/>
                </a:cubicBezTo>
                <a:cubicBezTo>
                  <a:pt x="264996" y="840025"/>
                  <a:pt x="289173" y="815848"/>
                  <a:pt x="289173" y="786025"/>
                </a:cubicBezTo>
                <a:cubicBezTo>
                  <a:pt x="289173" y="756202"/>
                  <a:pt x="264996" y="732025"/>
                  <a:pt x="235173" y="732025"/>
                </a:cubicBezTo>
                <a:close/>
                <a:moveTo>
                  <a:pt x="350586" y="0"/>
                </a:moveTo>
                <a:lnTo>
                  <a:pt x="400339" y="33544"/>
                </a:lnTo>
                <a:cubicBezTo>
                  <a:pt x="442777" y="75983"/>
                  <a:pt x="469026" y="134611"/>
                  <a:pt x="469026" y="199370"/>
                </a:cubicBezTo>
                <a:cubicBezTo>
                  <a:pt x="469026" y="264129"/>
                  <a:pt x="442777" y="322757"/>
                  <a:pt x="400339" y="365196"/>
                </a:cubicBezTo>
                <a:lnTo>
                  <a:pt x="350984" y="398472"/>
                </a:lnTo>
                <a:lnTo>
                  <a:pt x="350984" y="792110"/>
                </a:lnTo>
                <a:cubicBezTo>
                  <a:pt x="350984" y="856435"/>
                  <a:pt x="298839" y="908580"/>
                  <a:pt x="234514" y="908580"/>
                </a:cubicBezTo>
                <a:lnTo>
                  <a:pt x="234514" y="908579"/>
                </a:lnTo>
                <a:cubicBezTo>
                  <a:pt x="170189" y="908579"/>
                  <a:pt x="118044" y="856434"/>
                  <a:pt x="118044" y="792109"/>
                </a:cubicBezTo>
                <a:lnTo>
                  <a:pt x="118044" y="398473"/>
                </a:lnTo>
                <a:lnTo>
                  <a:pt x="68687" y="365196"/>
                </a:lnTo>
                <a:cubicBezTo>
                  <a:pt x="26249" y="322757"/>
                  <a:pt x="0" y="264129"/>
                  <a:pt x="0" y="199370"/>
                </a:cubicBezTo>
                <a:cubicBezTo>
                  <a:pt x="0" y="134611"/>
                  <a:pt x="26249" y="75983"/>
                  <a:pt x="68687" y="33544"/>
                </a:cubicBezTo>
                <a:lnTo>
                  <a:pt x="118438" y="1"/>
                </a:lnTo>
                <a:lnTo>
                  <a:pt x="158312" y="199369"/>
                </a:lnTo>
                <a:lnTo>
                  <a:pt x="310712" y="1993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
        <p:nvSpPr>
          <p:cNvPr id="47" name="任意多边形 13"/>
          <p:cNvSpPr/>
          <p:nvPr/>
        </p:nvSpPr>
        <p:spPr>
          <a:xfrm rot="18825554">
            <a:off x="8605455" y="4367251"/>
            <a:ext cx="189898" cy="367863"/>
          </a:xfrm>
          <a:custGeom>
            <a:avLst/>
            <a:gdLst>
              <a:gd name="connsiteX0" fmla="*/ 235173 w 469026"/>
              <a:gd name="connsiteY0" fmla="*/ 732025 h 908580"/>
              <a:gd name="connsiteX1" fmla="*/ 181173 w 469026"/>
              <a:gd name="connsiteY1" fmla="*/ 786025 h 908580"/>
              <a:gd name="connsiteX2" fmla="*/ 235173 w 469026"/>
              <a:gd name="connsiteY2" fmla="*/ 840025 h 908580"/>
              <a:gd name="connsiteX3" fmla="*/ 289173 w 469026"/>
              <a:gd name="connsiteY3" fmla="*/ 786025 h 908580"/>
              <a:gd name="connsiteX4" fmla="*/ 235173 w 469026"/>
              <a:gd name="connsiteY4" fmla="*/ 732025 h 908580"/>
              <a:gd name="connsiteX5" fmla="*/ 350586 w 469026"/>
              <a:gd name="connsiteY5" fmla="*/ 0 h 908580"/>
              <a:gd name="connsiteX6" fmla="*/ 400339 w 469026"/>
              <a:gd name="connsiteY6" fmla="*/ 33544 h 908580"/>
              <a:gd name="connsiteX7" fmla="*/ 469026 w 469026"/>
              <a:gd name="connsiteY7" fmla="*/ 199370 h 908580"/>
              <a:gd name="connsiteX8" fmla="*/ 400339 w 469026"/>
              <a:gd name="connsiteY8" fmla="*/ 365196 h 908580"/>
              <a:gd name="connsiteX9" fmla="*/ 350984 w 469026"/>
              <a:gd name="connsiteY9" fmla="*/ 398472 h 908580"/>
              <a:gd name="connsiteX10" fmla="*/ 350984 w 469026"/>
              <a:gd name="connsiteY10" fmla="*/ 792110 h 908580"/>
              <a:gd name="connsiteX11" fmla="*/ 234514 w 469026"/>
              <a:gd name="connsiteY11" fmla="*/ 908580 h 908580"/>
              <a:gd name="connsiteX12" fmla="*/ 234514 w 469026"/>
              <a:gd name="connsiteY12" fmla="*/ 908579 h 908580"/>
              <a:gd name="connsiteX13" fmla="*/ 118044 w 469026"/>
              <a:gd name="connsiteY13" fmla="*/ 792109 h 908580"/>
              <a:gd name="connsiteX14" fmla="*/ 118044 w 469026"/>
              <a:gd name="connsiteY14" fmla="*/ 398473 h 908580"/>
              <a:gd name="connsiteX15" fmla="*/ 68687 w 469026"/>
              <a:gd name="connsiteY15" fmla="*/ 365196 h 908580"/>
              <a:gd name="connsiteX16" fmla="*/ 0 w 469026"/>
              <a:gd name="connsiteY16" fmla="*/ 199370 h 908580"/>
              <a:gd name="connsiteX17" fmla="*/ 68687 w 469026"/>
              <a:gd name="connsiteY17" fmla="*/ 33544 h 908580"/>
              <a:gd name="connsiteX18" fmla="*/ 118438 w 469026"/>
              <a:gd name="connsiteY18" fmla="*/ 1 h 908580"/>
              <a:gd name="connsiteX19" fmla="*/ 158312 w 469026"/>
              <a:gd name="connsiteY19" fmla="*/ 199369 h 908580"/>
              <a:gd name="connsiteX20" fmla="*/ 310712 w 469026"/>
              <a:gd name="connsiteY20" fmla="*/ 199369 h 90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026" h="908580">
                <a:moveTo>
                  <a:pt x="235173" y="732025"/>
                </a:moveTo>
                <a:cubicBezTo>
                  <a:pt x="205350" y="732025"/>
                  <a:pt x="181173" y="756202"/>
                  <a:pt x="181173" y="786025"/>
                </a:cubicBezTo>
                <a:cubicBezTo>
                  <a:pt x="181173" y="815848"/>
                  <a:pt x="205350" y="840025"/>
                  <a:pt x="235173" y="840025"/>
                </a:cubicBezTo>
                <a:cubicBezTo>
                  <a:pt x="264996" y="840025"/>
                  <a:pt x="289173" y="815848"/>
                  <a:pt x="289173" y="786025"/>
                </a:cubicBezTo>
                <a:cubicBezTo>
                  <a:pt x="289173" y="756202"/>
                  <a:pt x="264996" y="732025"/>
                  <a:pt x="235173" y="732025"/>
                </a:cubicBezTo>
                <a:close/>
                <a:moveTo>
                  <a:pt x="350586" y="0"/>
                </a:moveTo>
                <a:lnTo>
                  <a:pt x="400339" y="33544"/>
                </a:lnTo>
                <a:cubicBezTo>
                  <a:pt x="442777" y="75983"/>
                  <a:pt x="469026" y="134611"/>
                  <a:pt x="469026" y="199370"/>
                </a:cubicBezTo>
                <a:cubicBezTo>
                  <a:pt x="469026" y="264129"/>
                  <a:pt x="442777" y="322757"/>
                  <a:pt x="400339" y="365196"/>
                </a:cubicBezTo>
                <a:lnTo>
                  <a:pt x="350984" y="398472"/>
                </a:lnTo>
                <a:lnTo>
                  <a:pt x="350984" y="792110"/>
                </a:lnTo>
                <a:cubicBezTo>
                  <a:pt x="350984" y="856435"/>
                  <a:pt x="298839" y="908580"/>
                  <a:pt x="234514" y="908580"/>
                </a:cubicBezTo>
                <a:lnTo>
                  <a:pt x="234514" y="908579"/>
                </a:lnTo>
                <a:cubicBezTo>
                  <a:pt x="170189" y="908579"/>
                  <a:pt x="118044" y="856434"/>
                  <a:pt x="118044" y="792109"/>
                </a:cubicBezTo>
                <a:lnTo>
                  <a:pt x="118044" y="398473"/>
                </a:lnTo>
                <a:lnTo>
                  <a:pt x="68687" y="365196"/>
                </a:lnTo>
                <a:cubicBezTo>
                  <a:pt x="26249" y="322757"/>
                  <a:pt x="0" y="264129"/>
                  <a:pt x="0" y="199370"/>
                </a:cubicBezTo>
                <a:cubicBezTo>
                  <a:pt x="0" y="134611"/>
                  <a:pt x="26249" y="75983"/>
                  <a:pt x="68687" y="33544"/>
                </a:cubicBezTo>
                <a:lnTo>
                  <a:pt x="118438" y="1"/>
                </a:lnTo>
                <a:lnTo>
                  <a:pt x="158312" y="199369"/>
                </a:lnTo>
                <a:lnTo>
                  <a:pt x="310712" y="19936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bg1">
                  <a:lumMod val="50000"/>
                </a:schemeClr>
              </a:solidFill>
              <a:latin typeface="Amiri" panose="00000500000000000000" charset="0"/>
              <a:ea typeface="Amiri" panose="00000500000000000000" charset="0"/>
              <a:cs typeface="Amiri" panose="00000500000000000000" charset="0"/>
            </a:endParaRPr>
          </a:p>
        </p:txBody>
      </p:sp>
    </p:spTree>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1000"/>
                                        <p:tgtEl>
                                          <p:spTgt spid="21"/>
                                        </p:tgtEl>
                                      </p:cBhvr>
                                    </p:animEffect>
                                    <p:anim calcmode="lin" valueType="num">
                                      <p:cBhvr>
                                        <p:cTn id="48" dur="1000" fill="hold"/>
                                        <p:tgtEl>
                                          <p:spTgt spid="21"/>
                                        </p:tgtEl>
                                        <p:attrNameLst>
                                          <p:attrName>ppt_x</p:attrName>
                                        </p:attrNameLst>
                                      </p:cBhvr>
                                      <p:tavLst>
                                        <p:tav tm="0">
                                          <p:val>
                                            <p:strVal val="#ppt_x"/>
                                          </p:val>
                                        </p:tav>
                                        <p:tav tm="100000">
                                          <p:val>
                                            <p:strVal val="#ppt_x"/>
                                          </p:val>
                                        </p:tav>
                                      </p:tavLst>
                                    </p:anim>
                                    <p:anim calcmode="lin" valueType="num">
                                      <p:cBhvr>
                                        <p:cTn id="49" dur="1000" fill="hold"/>
                                        <p:tgtEl>
                                          <p:spTgt spid="2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1000"/>
                                        <p:tgtEl>
                                          <p:spTgt spid="39"/>
                                        </p:tgtEl>
                                      </p:cBhvr>
                                    </p:animEffect>
                                    <p:anim calcmode="lin" valueType="num">
                                      <p:cBhvr>
                                        <p:cTn id="63" dur="1000" fill="hold"/>
                                        <p:tgtEl>
                                          <p:spTgt spid="39"/>
                                        </p:tgtEl>
                                        <p:attrNameLst>
                                          <p:attrName>ppt_x</p:attrName>
                                        </p:attrNameLst>
                                      </p:cBhvr>
                                      <p:tavLst>
                                        <p:tav tm="0">
                                          <p:val>
                                            <p:strVal val="#ppt_x"/>
                                          </p:val>
                                        </p:tav>
                                        <p:tav tm="100000">
                                          <p:val>
                                            <p:strVal val="#ppt_x"/>
                                          </p:val>
                                        </p:tav>
                                      </p:tavLst>
                                    </p:anim>
                                    <p:anim calcmode="lin" valueType="num">
                                      <p:cBhvr>
                                        <p:cTn id="64" dur="1000" fill="hold"/>
                                        <p:tgtEl>
                                          <p:spTgt spid="3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anim calcmode="lin" valueType="num">
                                      <p:cBhvr>
                                        <p:cTn id="68" dur="1000" fill="hold"/>
                                        <p:tgtEl>
                                          <p:spTgt spid="40"/>
                                        </p:tgtEl>
                                        <p:attrNameLst>
                                          <p:attrName>ppt_x</p:attrName>
                                        </p:attrNameLst>
                                      </p:cBhvr>
                                      <p:tavLst>
                                        <p:tav tm="0">
                                          <p:val>
                                            <p:strVal val="#ppt_x"/>
                                          </p:val>
                                        </p:tav>
                                        <p:tav tm="100000">
                                          <p:val>
                                            <p:strVal val="#ppt_x"/>
                                          </p:val>
                                        </p:tav>
                                      </p:tavLst>
                                    </p:anim>
                                    <p:anim calcmode="lin" valueType="num">
                                      <p:cBhvr>
                                        <p:cTn id="69" dur="1000" fill="hold"/>
                                        <p:tgtEl>
                                          <p:spTgt spid="4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anim calcmode="lin" valueType="num">
                                      <p:cBhvr>
                                        <p:cTn id="73" dur="1000" fill="hold"/>
                                        <p:tgtEl>
                                          <p:spTgt spid="41"/>
                                        </p:tgtEl>
                                        <p:attrNameLst>
                                          <p:attrName>ppt_x</p:attrName>
                                        </p:attrNameLst>
                                      </p:cBhvr>
                                      <p:tavLst>
                                        <p:tav tm="0">
                                          <p:val>
                                            <p:strVal val="#ppt_x"/>
                                          </p:val>
                                        </p:tav>
                                        <p:tav tm="100000">
                                          <p:val>
                                            <p:strVal val="#ppt_x"/>
                                          </p:val>
                                        </p:tav>
                                      </p:tavLst>
                                    </p:anim>
                                    <p:anim calcmode="lin" valueType="num">
                                      <p:cBhvr>
                                        <p:cTn id="74" dur="1000" fill="hold"/>
                                        <p:tgtEl>
                                          <p:spTgt spid="4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1000"/>
                                        <p:tgtEl>
                                          <p:spTgt spid="42"/>
                                        </p:tgtEl>
                                      </p:cBhvr>
                                    </p:animEffect>
                                    <p:anim calcmode="lin" valueType="num">
                                      <p:cBhvr>
                                        <p:cTn id="78" dur="1000" fill="hold"/>
                                        <p:tgtEl>
                                          <p:spTgt spid="42"/>
                                        </p:tgtEl>
                                        <p:attrNameLst>
                                          <p:attrName>ppt_x</p:attrName>
                                        </p:attrNameLst>
                                      </p:cBhvr>
                                      <p:tavLst>
                                        <p:tav tm="0">
                                          <p:val>
                                            <p:strVal val="#ppt_x"/>
                                          </p:val>
                                        </p:tav>
                                        <p:tav tm="100000">
                                          <p:val>
                                            <p:strVal val="#ppt_x"/>
                                          </p:val>
                                        </p:tav>
                                      </p:tavLst>
                                    </p:anim>
                                    <p:anim calcmode="lin" valueType="num">
                                      <p:cBhvr>
                                        <p:cTn id="79" dur="1000" fill="hold"/>
                                        <p:tgtEl>
                                          <p:spTgt spid="4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1000"/>
                                        <p:tgtEl>
                                          <p:spTgt spid="43"/>
                                        </p:tgtEl>
                                      </p:cBhvr>
                                    </p:animEffect>
                                    <p:anim calcmode="lin" valueType="num">
                                      <p:cBhvr>
                                        <p:cTn id="83" dur="1000" fill="hold"/>
                                        <p:tgtEl>
                                          <p:spTgt spid="43"/>
                                        </p:tgtEl>
                                        <p:attrNameLst>
                                          <p:attrName>ppt_x</p:attrName>
                                        </p:attrNameLst>
                                      </p:cBhvr>
                                      <p:tavLst>
                                        <p:tav tm="0">
                                          <p:val>
                                            <p:strVal val="#ppt_x"/>
                                          </p:val>
                                        </p:tav>
                                        <p:tav tm="100000">
                                          <p:val>
                                            <p:strVal val="#ppt_x"/>
                                          </p:val>
                                        </p:tav>
                                      </p:tavLst>
                                    </p:anim>
                                    <p:anim calcmode="lin" valueType="num">
                                      <p:cBhvr>
                                        <p:cTn id="84" dur="1000" fill="hold"/>
                                        <p:tgtEl>
                                          <p:spTgt spid="4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000"/>
                                        <p:tgtEl>
                                          <p:spTgt spid="44"/>
                                        </p:tgtEl>
                                      </p:cBhvr>
                                    </p:animEffect>
                                    <p:anim calcmode="lin" valueType="num">
                                      <p:cBhvr>
                                        <p:cTn id="88" dur="1000" fill="hold"/>
                                        <p:tgtEl>
                                          <p:spTgt spid="44"/>
                                        </p:tgtEl>
                                        <p:attrNameLst>
                                          <p:attrName>ppt_x</p:attrName>
                                        </p:attrNameLst>
                                      </p:cBhvr>
                                      <p:tavLst>
                                        <p:tav tm="0">
                                          <p:val>
                                            <p:strVal val="#ppt_x"/>
                                          </p:val>
                                        </p:tav>
                                        <p:tav tm="100000">
                                          <p:val>
                                            <p:strVal val="#ppt_x"/>
                                          </p:val>
                                        </p:tav>
                                      </p:tavLst>
                                    </p:anim>
                                    <p:anim calcmode="lin" valueType="num">
                                      <p:cBhvr>
                                        <p:cTn id="89" dur="1000" fill="hold"/>
                                        <p:tgtEl>
                                          <p:spTgt spid="4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1000"/>
                                        <p:tgtEl>
                                          <p:spTgt spid="45"/>
                                        </p:tgtEl>
                                      </p:cBhvr>
                                    </p:animEffect>
                                    <p:anim calcmode="lin" valueType="num">
                                      <p:cBhvr>
                                        <p:cTn id="93" dur="1000" fill="hold"/>
                                        <p:tgtEl>
                                          <p:spTgt spid="45"/>
                                        </p:tgtEl>
                                        <p:attrNameLst>
                                          <p:attrName>ppt_x</p:attrName>
                                        </p:attrNameLst>
                                      </p:cBhvr>
                                      <p:tavLst>
                                        <p:tav tm="0">
                                          <p:val>
                                            <p:strVal val="#ppt_x"/>
                                          </p:val>
                                        </p:tav>
                                        <p:tav tm="100000">
                                          <p:val>
                                            <p:strVal val="#ppt_x"/>
                                          </p:val>
                                        </p:tav>
                                      </p:tavLst>
                                    </p:anim>
                                    <p:anim calcmode="lin" valueType="num">
                                      <p:cBhvr>
                                        <p:cTn id="94" dur="1000" fill="hold"/>
                                        <p:tgtEl>
                                          <p:spTgt spid="4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1000"/>
                                        <p:tgtEl>
                                          <p:spTgt spid="46"/>
                                        </p:tgtEl>
                                      </p:cBhvr>
                                    </p:animEffect>
                                    <p:anim calcmode="lin" valueType="num">
                                      <p:cBhvr>
                                        <p:cTn id="98" dur="1000" fill="hold"/>
                                        <p:tgtEl>
                                          <p:spTgt spid="46"/>
                                        </p:tgtEl>
                                        <p:attrNameLst>
                                          <p:attrName>ppt_x</p:attrName>
                                        </p:attrNameLst>
                                      </p:cBhvr>
                                      <p:tavLst>
                                        <p:tav tm="0">
                                          <p:val>
                                            <p:strVal val="#ppt_x"/>
                                          </p:val>
                                        </p:tav>
                                        <p:tav tm="100000">
                                          <p:val>
                                            <p:strVal val="#ppt_x"/>
                                          </p:val>
                                        </p:tav>
                                      </p:tavLst>
                                    </p:anim>
                                    <p:anim calcmode="lin" valueType="num">
                                      <p:cBhvr>
                                        <p:cTn id="99" dur="1000" fill="hold"/>
                                        <p:tgtEl>
                                          <p:spTgt spid="4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fade">
                                      <p:cBhvr>
                                        <p:cTn id="102" dur="1000"/>
                                        <p:tgtEl>
                                          <p:spTgt spid="47"/>
                                        </p:tgtEl>
                                      </p:cBhvr>
                                    </p:animEffect>
                                    <p:anim calcmode="lin" valueType="num">
                                      <p:cBhvr>
                                        <p:cTn id="103" dur="1000" fill="hold"/>
                                        <p:tgtEl>
                                          <p:spTgt spid="47"/>
                                        </p:tgtEl>
                                        <p:attrNameLst>
                                          <p:attrName>ppt_x</p:attrName>
                                        </p:attrNameLst>
                                      </p:cBhvr>
                                      <p:tavLst>
                                        <p:tav tm="0">
                                          <p:val>
                                            <p:strVal val="#ppt_x"/>
                                          </p:val>
                                        </p:tav>
                                        <p:tav tm="100000">
                                          <p:val>
                                            <p:strVal val="#ppt_x"/>
                                          </p:val>
                                        </p:tav>
                                      </p:tavLst>
                                    </p:anim>
                                    <p:anim calcmode="lin" valueType="num">
                                      <p:cBhvr>
                                        <p:cTn id="10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animBg="1"/>
      <p:bldP spid="8" grpId="0" animBg="1"/>
      <p:bldP spid="11" grpId="0" animBg="1"/>
      <p:bldP spid="13" grpId="0" animBg="1"/>
      <p:bldP spid="15" grpId="0"/>
      <p:bldP spid="17" grpId="0"/>
      <p:bldP spid="19" grpId="0"/>
      <p:bldP spid="21" grpId="0"/>
      <p:bldP spid="23" grpId="0"/>
      <p:bldP spid="25" grpId="0"/>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0"/>
            <a:ext cx="12192000" cy="6858000"/>
            <a:chOff x="0" y="0"/>
            <a:chExt cx="12192000" cy="6858000"/>
          </a:xfrm>
        </p:grpSpPr>
        <p:pic>
          <p:nvPicPr>
            <p:cNvPr id="23" name="图片 22"/>
            <p:cNvPicPr>
              <a:picLocks noChangeAspect="1"/>
            </p:cNvPicPr>
            <p:nvPr/>
          </p:nvPicPr>
          <p:blipFill rotWithShape="1">
            <a:blip r:embed="rId4">
              <a:extLst>
                <a:ext uri="{28A0092B-C50C-407E-A947-70E740481C1C}">
                  <a14:useLocalDpi xmlns:a14="http://schemas.microsoft.com/office/drawing/2010/main" val="0"/>
                </a:ext>
              </a:extLst>
            </a:blip>
            <a:srcRect l="5975" t="5975" r="5975" b="5975"/>
            <a:stretch>
              <a:fillRect/>
            </a:stretch>
          </p:blipFill>
          <p:spPr>
            <a:xfrm>
              <a:off x="0" y="0"/>
              <a:ext cx="12192000" cy="6858000"/>
            </a:xfrm>
            <a:prstGeom prst="rect">
              <a:avLst/>
            </a:prstGeom>
          </p:spPr>
        </p:pic>
        <p:grpSp>
          <p:nvGrpSpPr>
            <p:cNvPr id="24" name="组合 23"/>
            <p:cNvGrpSpPr/>
            <p:nvPr/>
          </p:nvGrpSpPr>
          <p:grpSpPr>
            <a:xfrm>
              <a:off x="228600" y="218061"/>
              <a:ext cx="11734800" cy="6400865"/>
              <a:chOff x="228600" y="218061"/>
              <a:chExt cx="11734800" cy="6400865"/>
            </a:xfrm>
          </p:grpSpPr>
          <p:sp>
            <p:nvSpPr>
              <p:cNvPr id="25" name="矩形 24"/>
              <p:cNvSpPr/>
              <p:nvPr/>
            </p:nvSpPr>
            <p:spPr>
              <a:xfrm flipH="1">
                <a:off x="228600" y="1056238"/>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26" name="矩形 25"/>
              <p:cNvSpPr/>
              <p:nvPr/>
            </p:nvSpPr>
            <p:spPr>
              <a:xfrm>
                <a:off x="3157268" y="218061"/>
                <a:ext cx="5831457" cy="553998"/>
              </a:xfrm>
              <a:prstGeom prst="rect">
                <a:avLst/>
              </a:prstGeom>
              <a:noFill/>
            </p:spPr>
            <p:txBody>
              <a:bodyPr wrap="square">
                <a:spAutoFit/>
                <a:scene3d>
                  <a:camera prst="orthographicFront"/>
                  <a:lightRig rig="threePt" dir="t"/>
                </a:scene3d>
                <a:sp3d contourW="12700"/>
              </a:bodyPr>
              <a:lstStyle/>
              <a:p>
                <a:pPr algn="ctr"/>
                <a:r>
                  <a:rPr lang="tr-TR" altLang="zh-CN" sz="3000" spc="600" dirty="0" smtClean="0">
                    <a:solidFill>
                      <a:schemeClr val="bg1"/>
                    </a:solidFill>
                    <a:latin typeface="Amiri" panose="00000500000000000000" charset="0"/>
                    <a:ea typeface="Amiri" panose="00000500000000000000" charset="0"/>
                    <a:cs typeface="Amiri" panose="00000500000000000000" charset="0"/>
                  </a:rPr>
                  <a:t>İLHAM KAYNAKLARIM</a:t>
                </a:r>
                <a:endParaRPr lang="zh-CN" altLang="en-US" sz="3000" spc="600" dirty="0">
                  <a:solidFill>
                    <a:schemeClr val="bg1"/>
                  </a:solidFill>
                  <a:latin typeface="Amiri" panose="00000500000000000000" charset="0"/>
                  <a:ea typeface="Amiri" panose="00000500000000000000" charset="0"/>
                  <a:cs typeface="Amiri" panose="00000500000000000000" charset="0"/>
                </a:endParaRPr>
              </a:p>
            </p:txBody>
          </p:sp>
        </p:grpSp>
      </p:grpSp>
      <p:grpSp>
        <p:nvGrpSpPr>
          <p:cNvPr id="2" name="组合 1"/>
          <p:cNvGrpSpPr/>
          <p:nvPr/>
        </p:nvGrpSpPr>
        <p:grpSpPr>
          <a:xfrm>
            <a:off x="409167" y="5903209"/>
            <a:ext cx="4050261" cy="388443"/>
            <a:chOff x="304734" y="5085030"/>
            <a:chExt cx="3497834" cy="1370198"/>
          </a:xfrm>
        </p:grpSpPr>
        <p:sp>
          <p:nvSpPr>
            <p:cNvPr id="3" name="9"/>
            <p:cNvSpPr>
              <a:spLocks noChangeArrowheads="1"/>
            </p:cNvSpPr>
            <p:nvPr/>
          </p:nvSpPr>
          <p:spPr bwMode="auto">
            <a:xfrm>
              <a:off x="364168" y="5085030"/>
              <a:ext cx="3438400" cy="1370198"/>
            </a:xfrm>
            <a:prstGeom prst="rect">
              <a:avLst/>
            </a:prstGeom>
            <a:solidFill>
              <a:srgbClr val="4E5B64"/>
            </a:solidFill>
            <a:ln w="12700">
              <a:no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solidFill>
                  <a:schemeClr val="bg1"/>
                </a:solidFill>
                <a:latin typeface="Amiri" panose="00000500000000000000" charset="0"/>
                <a:ea typeface="Amiri" panose="00000500000000000000" charset="0"/>
                <a:cs typeface="Amiri" panose="00000500000000000000" charset="0"/>
                <a:sym typeface="Amiri" panose="00000500000000000000" charset="0"/>
              </a:endParaRPr>
            </a:p>
          </p:txBody>
        </p:sp>
        <p:sp>
          <p:nvSpPr>
            <p:cNvPr id="4" name="15"/>
            <p:cNvSpPr>
              <a:spLocks noChangeArrowheads="1"/>
            </p:cNvSpPr>
            <p:nvPr>
              <p:custDataLst>
                <p:tags r:id="rId1"/>
              </p:custDataLst>
            </p:nvPr>
          </p:nvSpPr>
          <p:spPr bwMode="auto">
            <a:xfrm>
              <a:off x="304734" y="5413734"/>
              <a:ext cx="3108644" cy="35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20000"/>
                </a:spcBef>
                <a:buNone/>
              </a:pPr>
              <a:endParaRPr lang="zh-CN" altLang="en-US" sz="1600" dirty="0">
                <a:solidFill>
                  <a:schemeClr val="bg1"/>
                </a:solidFill>
                <a:latin typeface="Amiri" panose="00000500000000000000" charset="0"/>
                <a:ea typeface="Amiri" panose="00000500000000000000" charset="0"/>
                <a:cs typeface="Amiri" panose="00000500000000000000" charset="0"/>
                <a:sym typeface="Arial" panose="020B0604020202020204" pitchFamily="34" charset="0"/>
              </a:endParaRPr>
            </a:p>
          </p:txBody>
        </p:sp>
      </p:grpSp>
      <p:sp>
        <p:nvSpPr>
          <p:cNvPr id="10" name="Rectangle 29"/>
          <p:cNvSpPr/>
          <p:nvPr/>
        </p:nvSpPr>
        <p:spPr>
          <a:xfrm flipH="1">
            <a:off x="6598858" y="1406106"/>
            <a:ext cx="4882900" cy="4876916"/>
          </a:xfrm>
          <a:prstGeom prst="rect">
            <a:avLst/>
          </a:prstGeom>
          <a:noFill/>
          <a:ln w="28575">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50000"/>
                </a:schemeClr>
              </a:solidFill>
              <a:latin typeface="Amiri" panose="00000500000000000000" charset="0"/>
              <a:ea typeface="Amiri" panose="00000500000000000000" charset="0"/>
              <a:cs typeface="Amiri" panose="00000500000000000000" charset="0"/>
              <a:sym typeface="Amiri" panose="00000500000000000000" charset="0"/>
            </a:endParaRPr>
          </a:p>
        </p:txBody>
      </p:sp>
      <p:sp>
        <p:nvSpPr>
          <p:cNvPr id="12" name="Metin kutusu 11"/>
          <p:cNvSpPr txBox="1"/>
          <p:nvPr/>
        </p:nvSpPr>
        <p:spPr>
          <a:xfrm>
            <a:off x="6072996" y="2366357"/>
            <a:ext cx="4537192" cy="2800767"/>
          </a:xfrm>
          <a:prstGeom prst="rect">
            <a:avLst/>
          </a:prstGeom>
          <a:noFill/>
        </p:spPr>
        <p:txBody>
          <a:bodyPr wrap="square" rtlCol="0">
            <a:spAutoFit/>
          </a:bodyPr>
          <a:lstStyle/>
          <a:p>
            <a:pPr marL="1657350" lvl="3" indent="-285750">
              <a:buFont typeface="Wingdings" panose="05000000000000000000" pitchFamily="2" charset="2"/>
              <a:buChar char="q"/>
            </a:pPr>
            <a:r>
              <a:rPr lang="tr-TR" sz="1600" dirty="0" smtClean="0"/>
              <a:t>Apple Watch akıllı saatler benim bu projeyi geliştirmemde oldukça etkili ve ilham verici oldu.</a:t>
            </a:r>
          </a:p>
          <a:p>
            <a:pPr marL="1657350" lvl="3" indent="-285750">
              <a:buFont typeface="Wingdings" panose="05000000000000000000" pitchFamily="2" charset="2"/>
              <a:buChar char="q"/>
            </a:pPr>
            <a:endParaRPr lang="tr-TR" sz="1600" dirty="0" smtClean="0"/>
          </a:p>
          <a:p>
            <a:pPr marL="1657350" lvl="3" indent="-285750">
              <a:buFont typeface="Wingdings" panose="05000000000000000000" pitchFamily="2" charset="2"/>
              <a:buChar char="q"/>
            </a:pPr>
            <a:r>
              <a:rPr lang="tr-TR" sz="1600" dirty="0" smtClean="0"/>
              <a:t>Nabız ölçme özelliği ve konum paylaşma gibi özelliklerini bende kendi projemde kullandım.</a:t>
            </a:r>
            <a:endParaRPr lang="tr-TR" sz="1600" dirty="0"/>
          </a:p>
        </p:txBody>
      </p:sp>
      <p:sp>
        <p:nvSpPr>
          <p:cNvPr id="14" name="Metin kutusu 13"/>
          <p:cNvSpPr txBox="1"/>
          <p:nvPr/>
        </p:nvSpPr>
        <p:spPr>
          <a:xfrm>
            <a:off x="1303520" y="5894579"/>
            <a:ext cx="3707496" cy="369332"/>
          </a:xfrm>
          <a:prstGeom prst="rect">
            <a:avLst/>
          </a:prstGeom>
          <a:noFill/>
        </p:spPr>
        <p:txBody>
          <a:bodyPr wrap="square" rtlCol="0">
            <a:spAutoFit/>
          </a:bodyPr>
          <a:lstStyle/>
          <a:p>
            <a:r>
              <a:rPr lang="tr-TR" dirty="0" err="1" smtClean="0"/>
              <a:t>GÖRSEL:Apple</a:t>
            </a:r>
            <a:r>
              <a:rPr lang="tr-TR" dirty="0" smtClean="0"/>
              <a:t> Watch</a:t>
            </a:r>
            <a:endParaRPr lang="tr-TR" dirty="0"/>
          </a:p>
        </p:txBody>
      </p:sp>
      <p:pic>
        <p:nvPicPr>
          <p:cNvPr id="6" name="Resim 5"/>
          <p:cNvPicPr>
            <a:picLocks noChangeAspect="1"/>
          </p:cNvPicPr>
          <p:nvPr/>
        </p:nvPicPr>
        <p:blipFill>
          <a:blip r:embed="rId5"/>
          <a:stretch>
            <a:fillRect/>
          </a:stretch>
        </p:blipFill>
        <p:spPr>
          <a:xfrm>
            <a:off x="519567" y="1196645"/>
            <a:ext cx="3716003" cy="2090252"/>
          </a:xfrm>
          <a:prstGeom prst="rect">
            <a:avLst/>
          </a:prstGeom>
        </p:spPr>
      </p:pic>
      <p:pic>
        <p:nvPicPr>
          <p:cNvPr id="7" name="Resim 6"/>
          <p:cNvPicPr>
            <a:picLocks noChangeAspect="1"/>
          </p:cNvPicPr>
          <p:nvPr/>
        </p:nvPicPr>
        <p:blipFill>
          <a:blip r:embed="rId6"/>
          <a:stretch>
            <a:fillRect/>
          </a:stretch>
        </p:blipFill>
        <p:spPr>
          <a:xfrm>
            <a:off x="4181829" y="3386703"/>
            <a:ext cx="2154098" cy="2399440"/>
          </a:xfrm>
          <a:prstGeom prst="rect">
            <a:avLst/>
          </a:prstGeom>
        </p:spPr>
      </p:pic>
    </p:spTree>
    <p:extLst>
      <p:ext uri="{BB962C8B-B14F-4D97-AF65-F5344CB8AC3E}">
        <p14:creationId xmlns:p14="http://schemas.microsoft.com/office/powerpoint/2010/main" val="170505077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0"/>
            <a:ext cx="12192000" cy="6858000"/>
            <a:chOff x="0" y="0"/>
            <a:chExt cx="12192000" cy="6858000"/>
          </a:xfrm>
        </p:grpSpPr>
        <p:pic>
          <p:nvPicPr>
            <p:cNvPr id="23" name="图片 22"/>
            <p:cNvPicPr>
              <a:picLocks noChangeAspect="1"/>
            </p:cNvPicPr>
            <p:nvPr/>
          </p:nvPicPr>
          <p:blipFill rotWithShape="1">
            <a:blip r:embed="rId4">
              <a:extLst>
                <a:ext uri="{28A0092B-C50C-407E-A947-70E740481C1C}">
                  <a14:useLocalDpi xmlns:a14="http://schemas.microsoft.com/office/drawing/2010/main" val="0"/>
                </a:ext>
              </a:extLst>
            </a:blip>
            <a:srcRect l="5975" t="5975" r="5975" b="5975"/>
            <a:stretch>
              <a:fillRect/>
            </a:stretch>
          </p:blipFill>
          <p:spPr>
            <a:xfrm>
              <a:off x="0" y="0"/>
              <a:ext cx="12192000" cy="6858000"/>
            </a:xfrm>
            <a:prstGeom prst="rect">
              <a:avLst/>
            </a:prstGeom>
          </p:spPr>
        </p:pic>
        <p:grpSp>
          <p:nvGrpSpPr>
            <p:cNvPr id="24" name="组合 23"/>
            <p:cNvGrpSpPr/>
            <p:nvPr/>
          </p:nvGrpSpPr>
          <p:grpSpPr>
            <a:xfrm>
              <a:off x="228600" y="218061"/>
              <a:ext cx="11734800" cy="6400865"/>
              <a:chOff x="228600" y="218061"/>
              <a:chExt cx="11734800" cy="6400865"/>
            </a:xfrm>
          </p:grpSpPr>
          <p:sp>
            <p:nvSpPr>
              <p:cNvPr id="25" name="矩形 24"/>
              <p:cNvSpPr/>
              <p:nvPr/>
            </p:nvSpPr>
            <p:spPr>
              <a:xfrm flipH="1">
                <a:off x="228600" y="1056238"/>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26" name="矩形 25"/>
              <p:cNvSpPr/>
              <p:nvPr/>
            </p:nvSpPr>
            <p:spPr>
              <a:xfrm>
                <a:off x="3157268" y="218061"/>
                <a:ext cx="5831457" cy="553998"/>
              </a:xfrm>
              <a:prstGeom prst="rect">
                <a:avLst/>
              </a:prstGeom>
              <a:noFill/>
            </p:spPr>
            <p:txBody>
              <a:bodyPr wrap="square">
                <a:spAutoFit/>
                <a:scene3d>
                  <a:camera prst="orthographicFront"/>
                  <a:lightRig rig="threePt" dir="t"/>
                </a:scene3d>
                <a:sp3d contourW="12700"/>
              </a:bodyPr>
              <a:lstStyle/>
              <a:p>
                <a:pPr algn="ctr"/>
                <a:r>
                  <a:rPr lang="tr-TR" altLang="zh-CN" sz="3000" spc="600" dirty="0" smtClean="0">
                    <a:solidFill>
                      <a:schemeClr val="bg1"/>
                    </a:solidFill>
                    <a:latin typeface="Amiri" panose="00000500000000000000" charset="0"/>
                    <a:ea typeface="Amiri" panose="00000500000000000000" charset="0"/>
                    <a:cs typeface="Amiri" panose="00000500000000000000" charset="0"/>
                  </a:rPr>
                  <a:t>İLHAM KAYNAKLARIM</a:t>
                </a:r>
                <a:endParaRPr lang="zh-CN" altLang="en-US" sz="3000" spc="600" dirty="0">
                  <a:solidFill>
                    <a:schemeClr val="bg1"/>
                  </a:solidFill>
                  <a:latin typeface="Amiri" panose="00000500000000000000" charset="0"/>
                  <a:ea typeface="Amiri" panose="00000500000000000000" charset="0"/>
                  <a:cs typeface="Amiri" panose="00000500000000000000" charset="0"/>
                </a:endParaRPr>
              </a:p>
            </p:txBody>
          </p:sp>
        </p:grpSp>
      </p:grpSp>
      <p:grpSp>
        <p:nvGrpSpPr>
          <p:cNvPr id="2" name="组合 1"/>
          <p:cNvGrpSpPr/>
          <p:nvPr/>
        </p:nvGrpSpPr>
        <p:grpSpPr>
          <a:xfrm>
            <a:off x="1028747" y="5894579"/>
            <a:ext cx="4050261" cy="388443"/>
            <a:chOff x="304734" y="5085030"/>
            <a:chExt cx="3497834" cy="1370198"/>
          </a:xfrm>
        </p:grpSpPr>
        <p:sp>
          <p:nvSpPr>
            <p:cNvPr id="3" name="9"/>
            <p:cNvSpPr>
              <a:spLocks noChangeArrowheads="1"/>
            </p:cNvSpPr>
            <p:nvPr/>
          </p:nvSpPr>
          <p:spPr bwMode="auto">
            <a:xfrm>
              <a:off x="364168" y="5085030"/>
              <a:ext cx="3438400" cy="1370198"/>
            </a:xfrm>
            <a:prstGeom prst="rect">
              <a:avLst/>
            </a:prstGeom>
            <a:solidFill>
              <a:srgbClr val="4E5B64"/>
            </a:solidFill>
            <a:ln w="12700">
              <a:noFill/>
              <a:beve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800" dirty="0">
                <a:solidFill>
                  <a:schemeClr val="bg1"/>
                </a:solidFill>
                <a:latin typeface="Amiri" panose="00000500000000000000" charset="0"/>
                <a:ea typeface="Amiri" panose="00000500000000000000" charset="0"/>
                <a:cs typeface="Amiri" panose="00000500000000000000" charset="0"/>
                <a:sym typeface="Amiri" panose="00000500000000000000" charset="0"/>
              </a:endParaRPr>
            </a:p>
          </p:txBody>
        </p:sp>
        <p:sp>
          <p:nvSpPr>
            <p:cNvPr id="4" name="15"/>
            <p:cNvSpPr>
              <a:spLocks noChangeArrowheads="1"/>
            </p:cNvSpPr>
            <p:nvPr>
              <p:custDataLst>
                <p:tags r:id="rId1"/>
              </p:custDataLst>
            </p:nvPr>
          </p:nvSpPr>
          <p:spPr bwMode="auto">
            <a:xfrm>
              <a:off x="304734" y="5413734"/>
              <a:ext cx="3108644" cy="35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20000"/>
                </a:spcBef>
                <a:buNone/>
              </a:pPr>
              <a:endParaRPr lang="zh-CN" altLang="en-US" sz="1600" dirty="0">
                <a:solidFill>
                  <a:schemeClr val="bg1"/>
                </a:solidFill>
                <a:latin typeface="Amiri" panose="00000500000000000000" charset="0"/>
                <a:ea typeface="Amiri" panose="00000500000000000000" charset="0"/>
                <a:cs typeface="Amiri" panose="00000500000000000000" charset="0"/>
                <a:sym typeface="Arial" panose="020B0604020202020204" pitchFamily="34" charset="0"/>
              </a:endParaRPr>
            </a:p>
          </p:txBody>
        </p:sp>
      </p:grpSp>
      <p:sp>
        <p:nvSpPr>
          <p:cNvPr id="10" name="Rectangle 29"/>
          <p:cNvSpPr/>
          <p:nvPr/>
        </p:nvSpPr>
        <p:spPr>
          <a:xfrm flipH="1">
            <a:off x="6598858" y="1406106"/>
            <a:ext cx="4882900" cy="4876916"/>
          </a:xfrm>
          <a:prstGeom prst="rect">
            <a:avLst/>
          </a:prstGeom>
          <a:noFill/>
          <a:ln w="28575">
            <a:solidFill>
              <a:srgbClr val="4E5B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50000"/>
                </a:schemeClr>
              </a:solidFill>
              <a:latin typeface="Amiri" panose="00000500000000000000" charset="0"/>
              <a:ea typeface="Amiri" panose="00000500000000000000" charset="0"/>
              <a:cs typeface="Amiri" panose="00000500000000000000" charset="0"/>
              <a:sym typeface="Amiri" panose="00000500000000000000" charset="0"/>
            </a:endParaRPr>
          </a:p>
        </p:txBody>
      </p:sp>
      <p:pic>
        <p:nvPicPr>
          <p:cNvPr id="5" name="Resim 4"/>
          <p:cNvPicPr>
            <a:picLocks noChangeAspect="1"/>
          </p:cNvPicPr>
          <p:nvPr/>
        </p:nvPicPr>
        <p:blipFill>
          <a:blip r:embed="rId5"/>
          <a:stretch>
            <a:fillRect/>
          </a:stretch>
        </p:blipFill>
        <p:spPr>
          <a:xfrm>
            <a:off x="649462" y="1351205"/>
            <a:ext cx="3864469" cy="2030304"/>
          </a:xfrm>
          <a:prstGeom prst="rect">
            <a:avLst/>
          </a:prstGeom>
        </p:spPr>
      </p:pic>
      <p:sp>
        <p:nvSpPr>
          <p:cNvPr id="12" name="Metin kutusu 11"/>
          <p:cNvSpPr txBox="1"/>
          <p:nvPr/>
        </p:nvSpPr>
        <p:spPr>
          <a:xfrm>
            <a:off x="6944215" y="1705517"/>
            <a:ext cx="4054162" cy="4524315"/>
          </a:xfrm>
          <a:prstGeom prst="rect">
            <a:avLst/>
          </a:prstGeom>
          <a:noFill/>
        </p:spPr>
        <p:txBody>
          <a:bodyPr wrap="square" rtlCol="0">
            <a:spAutoFit/>
          </a:bodyPr>
          <a:lstStyle/>
          <a:p>
            <a:pPr marL="285750" indent="-285750">
              <a:buFont typeface="Wingdings" panose="05000000000000000000" pitchFamily="2" charset="2"/>
              <a:buChar char="q"/>
            </a:pPr>
            <a:r>
              <a:rPr lang="tr-TR" sz="1600" dirty="0"/>
              <a:t>Tasarlayacağım bileklik şu an kullanılan </a:t>
            </a:r>
            <a:r>
              <a:rPr lang="tr-TR" sz="1600" dirty="0" smtClean="0"/>
              <a:t>akıllı saatlere </a:t>
            </a:r>
            <a:r>
              <a:rPr lang="tr-TR" sz="1600" dirty="0"/>
              <a:t>kıyasla daha basit ve günlük kullanımda çok göze çarpmayan bir ürün olacak.</a:t>
            </a:r>
          </a:p>
          <a:p>
            <a:pPr marL="285750" indent="-285750">
              <a:buFont typeface="Wingdings" panose="05000000000000000000" pitchFamily="2" charset="2"/>
              <a:buChar char="q"/>
            </a:pPr>
            <a:endParaRPr lang="tr-TR" sz="1600" dirty="0"/>
          </a:p>
          <a:p>
            <a:pPr marL="285750" indent="-285750">
              <a:buFont typeface="Wingdings" panose="05000000000000000000" pitchFamily="2" charset="2"/>
              <a:buChar char="q"/>
            </a:pPr>
            <a:r>
              <a:rPr lang="tr-TR" sz="1600" dirty="0"/>
              <a:t> Görselinden ilham aldığım bir marka ve ürün olan Sony SMARTBAND .</a:t>
            </a:r>
          </a:p>
          <a:p>
            <a:pPr marL="285750" indent="-285750">
              <a:buFont typeface="Wingdings" panose="05000000000000000000" pitchFamily="2" charset="2"/>
              <a:buChar char="q"/>
            </a:pPr>
            <a:endParaRPr lang="tr-TR" sz="1600" dirty="0"/>
          </a:p>
          <a:p>
            <a:pPr marL="285750" indent="-285750">
              <a:buFont typeface="Wingdings" panose="05000000000000000000" pitchFamily="2" charset="2"/>
              <a:buChar char="q"/>
            </a:pPr>
            <a:r>
              <a:rPr lang="tr-TR" sz="1600" dirty="0"/>
              <a:t>SMARTBAND ürünü daha çok spor yapanlar için üretilmiş olup kalori hesaplamak için kullanıcılar tarafından </a:t>
            </a:r>
            <a:r>
              <a:rPr lang="tr-TR" sz="1600" dirty="0" err="1"/>
              <a:t>kullanılmaktadır.Görünüm</a:t>
            </a:r>
            <a:r>
              <a:rPr lang="tr-TR" sz="1600" dirty="0"/>
              <a:t> açısından ise oldukça şık ve herkese hitap etmesi sayesinde </a:t>
            </a:r>
          </a:p>
        </p:txBody>
      </p:sp>
      <p:pic>
        <p:nvPicPr>
          <p:cNvPr id="13" name="Resim 12"/>
          <p:cNvPicPr>
            <a:picLocks noChangeAspect="1"/>
          </p:cNvPicPr>
          <p:nvPr/>
        </p:nvPicPr>
        <p:blipFill>
          <a:blip r:embed="rId6"/>
          <a:stretch>
            <a:fillRect/>
          </a:stretch>
        </p:blipFill>
        <p:spPr>
          <a:xfrm>
            <a:off x="3157268" y="3608178"/>
            <a:ext cx="3142468" cy="2092777"/>
          </a:xfrm>
          <a:prstGeom prst="rect">
            <a:avLst/>
          </a:prstGeom>
        </p:spPr>
      </p:pic>
      <p:sp>
        <p:nvSpPr>
          <p:cNvPr id="14" name="Metin kutusu 13"/>
          <p:cNvSpPr txBox="1"/>
          <p:nvPr/>
        </p:nvSpPr>
        <p:spPr>
          <a:xfrm>
            <a:off x="1371512" y="5894579"/>
            <a:ext cx="3707496" cy="369332"/>
          </a:xfrm>
          <a:prstGeom prst="rect">
            <a:avLst/>
          </a:prstGeom>
          <a:noFill/>
        </p:spPr>
        <p:txBody>
          <a:bodyPr wrap="square" rtlCol="0">
            <a:spAutoFit/>
          </a:bodyPr>
          <a:lstStyle/>
          <a:p>
            <a:r>
              <a:rPr lang="tr-TR" dirty="0" err="1" smtClean="0"/>
              <a:t>GÖRSEL:Sony</a:t>
            </a:r>
            <a:r>
              <a:rPr lang="tr-TR" dirty="0" smtClean="0"/>
              <a:t> SMARTBAND</a:t>
            </a:r>
            <a:endParaRPr lang="tr-TR" dirty="0"/>
          </a:p>
        </p:txBody>
      </p:sp>
    </p:spTree>
    <p:extLst>
      <p:ext uri="{BB962C8B-B14F-4D97-AF65-F5344CB8AC3E}">
        <p14:creationId xmlns:p14="http://schemas.microsoft.com/office/powerpoint/2010/main" val="357456233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0" y="0"/>
            <a:ext cx="12192000" cy="6858000"/>
            <a:chOff x="0" y="0"/>
            <a:chExt cx="12192000" cy="6858000"/>
          </a:xfrm>
        </p:grpSpPr>
        <p:pic>
          <p:nvPicPr>
            <p:cNvPr id="27" name="图片 26"/>
            <p:cNvPicPr>
              <a:picLocks noChangeAspect="1"/>
            </p:cNvPicPr>
            <p:nvPr/>
          </p:nvPicPr>
          <p:blipFill rotWithShape="1">
            <a:blip r:embed="rId3">
              <a:extLst>
                <a:ext uri="{28A0092B-C50C-407E-A947-70E740481C1C}">
                  <a14:useLocalDpi xmlns:a14="http://schemas.microsoft.com/office/drawing/2010/main" val="0"/>
                </a:ext>
              </a:extLst>
            </a:blip>
            <a:srcRect l="5975" t="5975" r="5975" b="5975"/>
            <a:stretch>
              <a:fillRect/>
            </a:stretch>
          </p:blipFill>
          <p:spPr>
            <a:xfrm>
              <a:off x="0" y="0"/>
              <a:ext cx="12192000" cy="6858000"/>
            </a:xfrm>
            <a:prstGeom prst="rect">
              <a:avLst/>
            </a:prstGeom>
          </p:spPr>
        </p:pic>
        <p:grpSp>
          <p:nvGrpSpPr>
            <p:cNvPr id="28" name="组合 27"/>
            <p:cNvGrpSpPr/>
            <p:nvPr/>
          </p:nvGrpSpPr>
          <p:grpSpPr>
            <a:xfrm>
              <a:off x="228600" y="251120"/>
              <a:ext cx="11734800" cy="6367806"/>
              <a:chOff x="228600" y="251120"/>
              <a:chExt cx="11734800" cy="6367806"/>
            </a:xfrm>
          </p:grpSpPr>
          <p:sp>
            <p:nvSpPr>
              <p:cNvPr id="29" name="矩形 28"/>
              <p:cNvSpPr/>
              <p:nvPr/>
            </p:nvSpPr>
            <p:spPr>
              <a:xfrm flipH="1">
                <a:off x="228600" y="1056238"/>
                <a:ext cx="11734800" cy="556268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miri" panose="00000500000000000000" charset="0"/>
                  <a:ea typeface="Amiri" panose="00000500000000000000" charset="0"/>
                  <a:cs typeface="Amiri" panose="00000500000000000000" charset="0"/>
                </a:endParaRPr>
              </a:p>
            </p:txBody>
          </p:sp>
          <p:sp>
            <p:nvSpPr>
              <p:cNvPr id="30" name="矩形 29"/>
              <p:cNvSpPr/>
              <p:nvPr/>
            </p:nvSpPr>
            <p:spPr>
              <a:xfrm>
                <a:off x="3587356" y="251120"/>
                <a:ext cx="5017287" cy="553998"/>
              </a:xfrm>
              <a:prstGeom prst="rect">
                <a:avLst/>
              </a:prstGeom>
              <a:noFill/>
            </p:spPr>
            <p:txBody>
              <a:bodyPr wrap="square">
                <a:spAutoFit/>
                <a:scene3d>
                  <a:camera prst="orthographicFront"/>
                  <a:lightRig rig="threePt" dir="t"/>
                </a:scene3d>
                <a:sp3d contourW="12700"/>
              </a:bodyPr>
              <a:lstStyle/>
              <a:p>
                <a:pPr algn="ctr"/>
                <a:r>
                  <a:rPr lang="tr-TR" altLang="zh-CN" sz="3000" spc="600" dirty="0" smtClean="0">
                    <a:solidFill>
                      <a:schemeClr val="bg1"/>
                    </a:solidFill>
                    <a:latin typeface="Amiri" panose="00000500000000000000" charset="0"/>
                    <a:ea typeface="Amiri" panose="00000500000000000000" charset="0"/>
                    <a:cs typeface="Amiri" panose="00000500000000000000" charset="0"/>
                    <a:sym typeface="+mn-ea"/>
                  </a:rPr>
                  <a:t>Benzer Projeler</a:t>
                </a:r>
                <a:endParaRPr lang="zh-CN" altLang="en-US" sz="3000" spc="600" dirty="0">
                  <a:solidFill>
                    <a:schemeClr val="bg1"/>
                  </a:solidFill>
                  <a:latin typeface="Amiri" panose="00000500000000000000" charset="0"/>
                  <a:ea typeface="Amiri" panose="00000500000000000000" charset="0"/>
                  <a:cs typeface="Amiri" panose="00000500000000000000" charset="0"/>
                  <a:sym typeface="+mn-ea"/>
                </a:endParaRPr>
              </a:p>
            </p:txBody>
          </p:sp>
        </p:grpSp>
      </p:grpSp>
      <p:sp>
        <p:nvSpPr>
          <p:cNvPr id="13" name="矩形 12"/>
          <p:cNvSpPr/>
          <p:nvPr/>
        </p:nvSpPr>
        <p:spPr>
          <a:xfrm>
            <a:off x="564502" y="5573135"/>
            <a:ext cx="5239174" cy="720042"/>
          </a:xfrm>
          <a:prstGeom prst="rect">
            <a:avLst/>
          </a:prstGeom>
          <a:solidFill>
            <a:srgbClr val="4E5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tr-TR" altLang="zh-CN" sz="1400" dirty="0" smtClean="0">
                <a:solidFill>
                  <a:schemeClr val="tx1"/>
                </a:solidFill>
                <a:latin typeface="Amiri" panose="00000500000000000000" charset="0"/>
                <a:ea typeface="Amiri" panose="00000500000000000000" charset="0"/>
                <a:cs typeface="Amiri" panose="00000500000000000000" charset="0"/>
              </a:rPr>
              <a:t>2006 yılında yayınlanmış olan bir </a:t>
            </a:r>
            <a:r>
              <a:rPr lang="tr-TR" altLang="zh-CN" sz="1400" dirty="0" err="1" smtClean="0">
                <a:solidFill>
                  <a:schemeClr val="tx1"/>
                </a:solidFill>
                <a:latin typeface="Amiri" panose="00000500000000000000" charset="0"/>
                <a:ea typeface="Amiri" panose="00000500000000000000" charset="0"/>
                <a:cs typeface="Amiri" panose="00000500000000000000" charset="0"/>
              </a:rPr>
              <a:t>Tübitak</a:t>
            </a:r>
            <a:r>
              <a:rPr lang="tr-TR" altLang="zh-CN" sz="1400" dirty="0" smtClean="0">
                <a:solidFill>
                  <a:schemeClr val="tx1"/>
                </a:solidFill>
                <a:latin typeface="Amiri" panose="00000500000000000000" charset="0"/>
                <a:ea typeface="Amiri" panose="00000500000000000000" charset="0"/>
                <a:cs typeface="Amiri" panose="00000500000000000000" charset="0"/>
              </a:rPr>
              <a:t> enkaz kolyesi projesi maalesef hiçbir zaman hayata </a:t>
            </a:r>
            <a:r>
              <a:rPr lang="tr-TR" altLang="zh-CN" sz="1400" dirty="0" err="1" smtClean="0">
                <a:solidFill>
                  <a:schemeClr val="tx1"/>
                </a:solidFill>
                <a:latin typeface="Amiri" panose="00000500000000000000" charset="0"/>
                <a:ea typeface="Amiri" panose="00000500000000000000" charset="0"/>
                <a:cs typeface="Amiri" panose="00000500000000000000" charset="0"/>
              </a:rPr>
              <a:t>geçirelememiş</a:t>
            </a:r>
            <a:endParaRPr lang="zh-CN" altLang="en-US" sz="1400" dirty="0">
              <a:solidFill>
                <a:schemeClr val="tx1"/>
              </a:solidFill>
              <a:latin typeface="Amiri" panose="00000500000000000000" charset="0"/>
              <a:ea typeface="Amiri" panose="00000500000000000000" charset="0"/>
              <a:cs typeface="Amiri" panose="00000500000000000000" charset="0"/>
            </a:endParaRPr>
          </a:p>
        </p:txBody>
      </p:sp>
      <p:pic>
        <p:nvPicPr>
          <p:cNvPr id="15" name="Resim 14"/>
          <p:cNvPicPr>
            <a:picLocks noChangeAspect="1"/>
          </p:cNvPicPr>
          <p:nvPr/>
        </p:nvPicPr>
        <p:blipFill>
          <a:blip r:embed="rId4"/>
          <a:stretch>
            <a:fillRect/>
          </a:stretch>
        </p:blipFill>
        <p:spPr>
          <a:xfrm>
            <a:off x="1717813" y="1241218"/>
            <a:ext cx="3199244" cy="4206358"/>
          </a:xfrm>
          <a:prstGeom prst="rect">
            <a:avLst/>
          </a:prstGeom>
        </p:spPr>
      </p:pic>
      <p:pic>
        <p:nvPicPr>
          <p:cNvPr id="16" name="Resim 15"/>
          <p:cNvPicPr>
            <a:picLocks noChangeAspect="1"/>
          </p:cNvPicPr>
          <p:nvPr/>
        </p:nvPicPr>
        <p:blipFill>
          <a:blip r:embed="rId5"/>
          <a:stretch>
            <a:fillRect/>
          </a:stretch>
        </p:blipFill>
        <p:spPr>
          <a:xfrm>
            <a:off x="7178987" y="1133971"/>
            <a:ext cx="3358587" cy="4361432"/>
          </a:xfrm>
          <a:prstGeom prst="rect">
            <a:avLst/>
          </a:prstGeom>
        </p:spPr>
      </p:pic>
      <p:sp>
        <p:nvSpPr>
          <p:cNvPr id="23" name="矩形 12"/>
          <p:cNvSpPr/>
          <p:nvPr/>
        </p:nvSpPr>
        <p:spPr>
          <a:xfrm>
            <a:off x="6263951" y="5573135"/>
            <a:ext cx="5239174" cy="720042"/>
          </a:xfrm>
          <a:prstGeom prst="rect">
            <a:avLst/>
          </a:prstGeom>
          <a:solidFill>
            <a:srgbClr val="4E5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spcAft>
                <a:spcPts val="0"/>
              </a:spcAft>
            </a:pPr>
            <a:r>
              <a:rPr lang="tr-TR" altLang="zh-CN" sz="1400" dirty="0" smtClean="0">
                <a:solidFill>
                  <a:schemeClr val="tx1"/>
                </a:solidFill>
                <a:latin typeface="Amiri" panose="00000500000000000000" charset="0"/>
                <a:ea typeface="Amiri" panose="00000500000000000000" charset="0"/>
                <a:cs typeface="Amiri" panose="00000500000000000000" charset="0"/>
              </a:rPr>
              <a:t>2023 yılında  7 yaşındaki depremzede Fatih Civelek in geliştirmiş olduğu deprem bilekliği</a:t>
            </a:r>
            <a:endParaRPr lang="zh-CN" altLang="en-US" sz="1400" dirty="0">
              <a:solidFill>
                <a:schemeClr val="tx1"/>
              </a:solidFill>
              <a:latin typeface="Amiri" panose="00000500000000000000" charset="0"/>
              <a:ea typeface="Amiri" panose="00000500000000000000" charset="0"/>
              <a:cs typeface="Amiri" panose="00000500000000000000" charset="0"/>
            </a:endParaRPr>
          </a:p>
        </p:txBody>
      </p:sp>
    </p:spTree>
    <p:extLst>
      <p:ext uri="{BB962C8B-B14F-4D97-AF65-F5344CB8AC3E}">
        <p14:creationId xmlns:p14="http://schemas.microsoft.com/office/powerpoint/2010/main" val="239330915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miri"/>
        <a:ea typeface=""/>
        <a:cs typeface=""/>
        <a:font script="Jpan" typeface="游ゴシック Light"/>
        <a:font script="Hang" typeface="맑은 고딕"/>
        <a:font script="Hans" typeface="Ami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miri"/>
        <a:ea typeface=""/>
        <a:cs typeface=""/>
        <a:font script="Jpan" typeface="游ゴシック"/>
        <a:font script="Hang" typeface="맑은 고딕"/>
        <a:font script="Hans" typeface="Amiri"/>
        <a:font script="Hant" typeface="新細明體"/>
        <a:font script="Arab" typeface="Amiri"/>
        <a:font script="Hebr" typeface="Ami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mi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miri"/>
        <a:ea typeface=""/>
        <a:cs typeface=""/>
        <a:font script="Jpan" typeface="游ゴシック Light"/>
        <a:font script="Hang" typeface="맑은 고딕"/>
        <a:font script="Hans" typeface="Ami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miri"/>
        <a:ea typeface=""/>
        <a:cs typeface=""/>
        <a:font script="Jpan" typeface="游ゴシック"/>
        <a:font script="Hang" typeface="맑은 고딕"/>
        <a:font script="Hans" typeface="Amiri"/>
        <a:font script="Hant" typeface="新細明體"/>
        <a:font script="Arab" typeface="Amiri"/>
        <a:font script="Hebr" typeface="Ami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mi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miri"/>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miri"/>
        <a:ea typeface=""/>
        <a:cs typeface=""/>
        <a:font script="Jpan" typeface="ＭＳ Ｐゴシック"/>
        <a:font script="Hang" typeface="맑은 고딕"/>
        <a:font script="Hans" typeface="Amiri"/>
        <a:font script="Hant" typeface="新細明體"/>
        <a:font script="Arab" typeface="Amiri"/>
        <a:font script="Hebr" typeface="Amir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mir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722</Words>
  <Application>Microsoft Office PowerPoint</Application>
  <PresentationFormat>Geniş ekran</PresentationFormat>
  <Paragraphs>83</Paragraphs>
  <Slides>13</Slides>
  <Notes>13</Notes>
  <HiddenSlides>0</HiddenSlides>
  <MMClips>1</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13</vt:i4>
      </vt:variant>
    </vt:vector>
  </HeadingPairs>
  <TitlesOfParts>
    <vt:vector size="17" baseType="lpstr">
      <vt:lpstr>Amiri</vt:lpstr>
      <vt:lpstr>Arial</vt:lpstr>
      <vt:lpstr>Wingdings</vt:lpstr>
      <vt:lpst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lzjljlc</dc:creator>
  <cp:lastModifiedBy>HP</cp:lastModifiedBy>
  <cp:revision>291</cp:revision>
  <dcterms:created xsi:type="dcterms:W3CDTF">2018-02-23T07:21:00Z</dcterms:created>
  <dcterms:modified xsi:type="dcterms:W3CDTF">2023-03-05T19:03:56Z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ies>
</file>